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268" r:id="rId5"/>
    <p:sldId id="269" r:id="rId6"/>
    <p:sldId id="279" r:id="rId7"/>
    <p:sldId id="275" r:id="rId8"/>
    <p:sldId id="4114" r:id="rId9"/>
    <p:sldId id="4113" r:id="rId10"/>
    <p:sldId id="576" r:id="rId11"/>
    <p:sldId id="4115" r:id="rId12"/>
    <p:sldId id="287" r:id="rId13"/>
    <p:sldId id="276" r:id="rId14"/>
    <p:sldId id="277" r:id="rId15"/>
    <p:sldId id="278" r:id="rId16"/>
    <p:sldId id="270" r:id="rId17"/>
    <p:sldId id="280" r:id="rId18"/>
    <p:sldId id="281" r:id="rId19"/>
    <p:sldId id="284" r:id="rId20"/>
    <p:sldId id="285" r:id="rId21"/>
    <p:sldId id="288" r:id="rId22"/>
    <p:sldId id="289" r:id="rId23"/>
    <p:sldId id="290" r:id="rId24"/>
    <p:sldId id="291"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2855"/>
    <a:srgbClr val="FFFFFF"/>
    <a:srgbClr val="E9BB74"/>
    <a:srgbClr val="DE0F40"/>
    <a:srgbClr val="162C56"/>
    <a:srgbClr val="E0A242"/>
    <a:srgbClr val="DE9C35"/>
    <a:srgbClr val="E4AF5B"/>
    <a:srgbClr val="E3AA52"/>
    <a:srgbClr val="1D6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7"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D43C-5C62-42D3-A7AB-7CA0B87DEA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12020-890B-4198-ABC0-DCFE55E749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D8CB3B-EE40-4638-84FD-EE457CC3DB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12020-890B-4198-ABC0-DCFE55E749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634061"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4320870"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8007681" y="1175828"/>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wipe/>
      </p:transition>
    </mc:Choice>
    <mc:Fallback>
      <p:transition spd="slow" advClick="0"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F8FE466-DC15-41F4-BF6F-ACAD90B77E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C8AE2-1575-44A2-984E-FBE464D444E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E466-DC15-41F4-BF6F-ACAD90B77E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8AE2-1575-44A2-984E-FBE464D444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hyperlink" Target="http://www.shangwuppt.co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image" Target="../media/image10.pn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2" Type="http://schemas.openxmlformats.org/officeDocument/2006/relationships/notesSlide" Target="../notesSlides/notesSlide6.xml"/><Relationship Id="rId11" Type="http://schemas.openxmlformats.org/officeDocument/2006/relationships/slideLayout" Target="../slideLayouts/slideLayout7.xml"/><Relationship Id="rId10" Type="http://schemas.openxmlformats.org/officeDocument/2006/relationships/image" Target="../media/image3.png"/><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56310" y="1576705"/>
            <a:ext cx="11236325" cy="3771900"/>
          </a:xfrm>
          <a:custGeom>
            <a:avLst/>
            <a:gdLst/>
            <a:ahLst/>
            <a:cxnLst>
              <a:cxn ang="3">
                <a:pos x="hc" y="t"/>
              </a:cxn>
              <a:cxn ang="cd2">
                <a:pos x="l" y="vc"/>
              </a:cxn>
              <a:cxn ang="cd4">
                <a:pos x="hc" y="b"/>
              </a:cxn>
              <a:cxn ang="0">
                <a:pos x="r" y="vc"/>
              </a:cxn>
            </a:cxnLst>
            <a:rect l="l" t="t" r="r" b="b"/>
            <a:pathLst>
              <a:path w="17695" h="5940">
                <a:moveTo>
                  <a:pt x="2970" y="0"/>
                </a:moveTo>
                <a:lnTo>
                  <a:pt x="13935" y="0"/>
                </a:lnTo>
                <a:lnTo>
                  <a:pt x="14725" y="0"/>
                </a:lnTo>
                <a:lnTo>
                  <a:pt x="17695" y="0"/>
                </a:lnTo>
                <a:lnTo>
                  <a:pt x="17695" y="2970"/>
                </a:lnTo>
                <a:lnTo>
                  <a:pt x="17695" y="5940"/>
                </a:lnTo>
                <a:lnTo>
                  <a:pt x="14725" y="5940"/>
                </a:lnTo>
                <a:lnTo>
                  <a:pt x="13935" y="5940"/>
                </a:lnTo>
                <a:lnTo>
                  <a:pt x="2970" y="5940"/>
                </a:lnTo>
                <a:cubicBezTo>
                  <a:pt x="1330" y="5940"/>
                  <a:pt x="0" y="4610"/>
                  <a:pt x="0" y="2970"/>
                </a:cubicBezTo>
                <a:cubicBezTo>
                  <a:pt x="0" y="1330"/>
                  <a:pt x="1330" y="0"/>
                  <a:pt x="2970" y="0"/>
                </a:cubicBezTo>
                <a:close/>
              </a:path>
            </a:pathLst>
          </a:cu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p>
        </p:txBody>
      </p:sp>
      <p:grpSp>
        <p:nvGrpSpPr>
          <p:cNvPr id="11" name="组合 10"/>
          <p:cNvGrpSpPr/>
          <p:nvPr/>
        </p:nvGrpSpPr>
        <p:grpSpPr>
          <a:xfrm>
            <a:off x="8348451" y="5716963"/>
            <a:ext cx="2293263" cy="481927"/>
            <a:chOff x="8551245" y="5287200"/>
            <a:chExt cx="2293263" cy="481927"/>
          </a:xfrm>
        </p:grpSpPr>
        <p:sp>
          <p:nvSpPr>
            <p:cNvPr id="12" name="TextBox 7"/>
            <p:cNvSpPr txBox="1"/>
            <p:nvPr/>
          </p:nvSpPr>
          <p:spPr>
            <a:xfrm>
              <a:off x="9138898" y="5310022"/>
              <a:ext cx="1705610" cy="459105"/>
            </a:xfrm>
            <a:prstGeom prst="rect">
              <a:avLst/>
            </a:prstGeom>
            <a:noFill/>
          </p:spPr>
          <p:txBody>
            <a:bodyPr wrap="non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汇报单位：</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3" name="Freeform 8"/>
            <p:cNvSpPr>
              <a:spLocks noChangeAspect="1" noEditPoints="1"/>
            </p:cNvSpPr>
            <p:nvPr/>
          </p:nvSpPr>
          <p:spPr bwMode="auto">
            <a:xfrm>
              <a:off x="8551245" y="5287200"/>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DE9C35"/>
            </a:solidFill>
            <a:ln>
              <a:noFill/>
            </a:ln>
          </p:spPr>
          <p:txBody>
            <a:bodyPr vert="horz" wrap="square" lIns="91416" tIns="45708" rIns="91416" bIns="45708" numCol="1" anchor="t" anchorCtr="0" compatLnSpc="1"/>
            <a:lstStyle/>
            <a:p>
              <a:endParaRPr lang="zh-CN" altLang="en-US" sz="3200" b="1">
                <a:solidFill>
                  <a:srgbClr val="1D6295"/>
                </a:solidFill>
                <a:latin typeface="微软雅黑" panose="020B0503020204020204" pitchFamily="34" charset="-122"/>
                <a:ea typeface="微软雅黑" panose="020B0503020204020204" pitchFamily="34" charset="-122"/>
              </a:endParaRPr>
            </a:p>
          </p:txBody>
        </p:sp>
      </p:grpSp>
      <p:pic>
        <p:nvPicPr>
          <p:cNvPr id="2" name="图片 1" descr="234"/>
          <p:cNvPicPr>
            <a:picLocks noChangeAspect="1"/>
          </p:cNvPicPr>
          <p:nvPr/>
        </p:nvPicPr>
        <p:blipFill>
          <a:blip r:embed="rId1"/>
          <a:stretch>
            <a:fillRect/>
          </a:stretch>
        </p:blipFill>
        <p:spPr>
          <a:xfrm>
            <a:off x="1913890" y="2637155"/>
            <a:ext cx="1652905" cy="1861185"/>
          </a:xfrm>
          <a:prstGeom prst="rect">
            <a:avLst/>
          </a:prstGeom>
        </p:spPr>
      </p:pic>
      <p:sp>
        <p:nvSpPr>
          <p:cNvPr id="14" name="文本框 13"/>
          <p:cNvSpPr txBox="1"/>
          <p:nvPr/>
        </p:nvSpPr>
        <p:spPr>
          <a:xfrm>
            <a:off x="10445115" y="5801995"/>
            <a:ext cx="1356360" cy="337185"/>
          </a:xfrm>
          <a:prstGeom prst="rect">
            <a:avLst/>
          </a:prstGeom>
          <a:noFill/>
        </p:spPr>
        <p:txBody>
          <a:bodyPr wrap="square">
            <a:spAutoFit/>
          </a:bodyPr>
          <a:lstStyle/>
          <a:p>
            <a:r>
              <a:rPr lang="zh-CN" altLang="zh-CN" sz="1600" b="1" dirty="0">
                <a:solidFill>
                  <a:srgbClr val="162C56"/>
                </a:solidFill>
                <a:latin typeface="微软雅黑" panose="020B0503020204020204" pitchFamily="34" charset="-122"/>
                <a:ea typeface="微软雅黑" panose="020B0503020204020204" pitchFamily="34" charset="-122"/>
              </a:rPr>
              <a:t>党委宣传部</a:t>
            </a:r>
            <a:endParaRPr lang="zh-CN" altLang="zh-CN" sz="1600" b="1" dirty="0">
              <a:solidFill>
                <a:srgbClr val="162C56"/>
              </a:solidFill>
              <a:latin typeface="微软雅黑" panose="020B0503020204020204" pitchFamily="34" charset="-122"/>
              <a:ea typeface="微软雅黑" panose="020B0503020204020204" pitchFamily="34" charset="-122"/>
            </a:endParaRPr>
          </a:p>
        </p:txBody>
      </p:sp>
      <p:sp>
        <p:nvSpPr>
          <p:cNvPr id="15" name="PA-文本框 10"/>
          <p:cNvSpPr txBox="1"/>
          <p:nvPr/>
        </p:nvSpPr>
        <p:spPr>
          <a:xfrm>
            <a:off x="4942813" y="3360163"/>
            <a:ext cx="4749556" cy="769441"/>
          </a:xfrm>
          <a:prstGeom prst="rect">
            <a:avLst/>
          </a:prstGeom>
          <a:ln w="12700">
            <a:miter lim="400000"/>
          </a:ln>
        </p:spPr>
        <p:txBody>
          <a:bodyPr wrap="square" lIns="45719" rIns="45719">
            <a:spAutoFit/>
          </a:bodyPr>
          <a:lstStyle>
            <a:lvl1pPr>
              <a:defRPr sz="11500">
                <a:solidFill>
                  <a:srgbClr val="C00000"/>
                </a:solidFill>
                <a:latin typeface="A思源黑体—06"/>
                <a:ea typeface="A思源黑体—06"/>
                <a:cs typeface="A思源黑体—06"/>
                <a:sym typeface="A思源黑体—06"/>
              </a:defRPr>
            </a:lvl1pPr>
          </a:lstStyle>
          <a:p>
            <a:r>
              <a:rPr lang="zh-CN" altLang="en-US" sz="4400" b="1" dirty="0">
                <a:solidFill>
                  <a:schemeClr val="bg1"/>
                </a:solidFill>
                <a:latin typeface="微软雅黑" panose="020B0503020204020204" pitchFamily="34" charset="-122"/>
                <a:ea typeface="微软雅黑" panose="020B0503020204020204" pitchFamily="34" charset="-122"/>
              </a:rPr>
              <a:t>文化建设工作汇报</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462270" y="2774950"/>
            <a:ext cx="3710305" cy="521970"/>
          </a:xfrm>
          <a:prstGeom prst="rect">
            <a:avLst/>
          </a:prstGeom>
          <a:noFill/>
        </p:spPr>
        <p:txBody>
          <a:bodyPr wrap="square">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2025</a:t>
            </a:r>
            <a:r>
              <a:rPr lang="zh-CN" altLang="en-US" sz="2800" dirty="0">
                <a:solidFill>
                  <a:schemeClr val="bg1"/>
                </a:solidFill>
                <a:latin typeface="微软雅黑" panose="020B0503020204020204" pitchFamily="34" charset="-122"/>
                <a:ea typeface="微软雅黑" panose="020B0503020204020204" pitchFamily="34" charset="-122"/>
              </a:rPr>
              <a:t>年度党委宣传部</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a:t>
            </a:r>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Rectangle 5">
            <a:hlinkClick r:id="rId1"/>
          </p:cNvPr>
          <p:cNvSpPr>
            <a:spLocks noChangeArrowheads="1"/>
          </p:cNvSpPr>
          <p:nvPr/>
        </p:nvSpPr>
        <p:spPr bwMode="gray">
          <a:xfrm>
            <a:off x="6327580" y="3127534"/>
            <a:ext cx="4553941" cy="23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深入开展院（系、部）标准化建设，优化了教学、办公、学习空间育人环境，营造了浓厚的学习办公氛围。院系标准化建设已基本完成，形成了标准化、制度化、规范化的走廊文化建设。</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13" name="图片 12" descr="123"/>
          <p:cNvPicPr>
            <a:picLocks noChangeAspect="1"/>
          </p:cNvPicPr>
          <p:nvPr/>
        </p:nvPicPr>
        <p:blipFill>
          <a:blip r:embed="rId2"/>
          <a:stretch>
            <a:fillRect/>
          </a:stretch>
        </p:blipFill>
        <p:spPr>
          <a:xfrm>
            <a:off x="9357995" y="165100"/>
            <a:ext cx="2398395" cy="484505"/>
          </a:xfrm>
          <a:prstGeom prst="rect">
            <a:avLst/>
          </a:prstGeom>
        </p:spPr>
      </p:pic>
      <p:sp>
        <p:nvSpPr>
          <p:cNvPr id="14" name="矩形 13"/>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1"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nvGrpSpPr>
          <p:cNvPr id="26" name="组合 25"/>
          <p:cNvGrpSpPr/>
          <p:nvPr/>
        </p:nvGrpSpPr>
        <p:grpSpPr>
          <a:xfrm>
            <a:off x="1134729" y="1016804"/>
            <a:ext cx="10212070" cy="4701539"/>
            <a:chOff x="1146286" y="1871499"/>
            <a:chExt cx="10212070" cy="4475150"/>
          </a:xfrm>
        </p:grpSpPr>
        <p:sp>
          <p:nvSpPr>
            <p:cNvPr id="5" name="矩形 4"/>
            <p:cNvSpPr/>
            <p:nvPr/>
          </p:nvSpPr>
          <p:spPr>
            <a:xfrm>
              <a:off x="6140561" y="2798684"/>
              <a:ext cx="5217795" cy="354796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dirty="0"/>
            </a:p>
          </p:txBody>
        </p:sp>
        <p:sp>
          <p:nvSpPr>
            <p:cNvPr id="6" name="矩形 5"/>
            <p:cNvSpPr/>
            <p:nvPr/>
          </p:nvSpPr>
          <p:spPr>
            <a:xfrm>
              <a:off x="1146286" y="2798684"/>
              <a:ext cx="5017135" cy="354796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0" name="Rectangle 5">
              <a:hlinkClick r:id="rId1"/>
            </p:cNvPr>
            <p:cNvSpPr>
              <a:spLocks noChangeArrowheads="1"/>
            </p:cNvSpPr>
            <p:nvPr/>
          </p:nvSpPr>
          <p:spPr bwMode="gray">
            <a:xfrm>
              <a:off x="1410316" y="3843255"/>
              <a:ext cx="4553941" cy="23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不断深化书院育人文化建设，创建了特色书院文化。以文化育人为导向，紧密结合专业特色和书院的育人目标，开展特色书院文化打造项目，先后完成了崇德书院、智行书院建设，全面改善了书院人文环境和服务设施，拓展了师生互动共享空间，打造了思想引领重要阵地，逐步形成书院文化环境和书院特色相统一，激发了师生对书院文化的认同及热爱。</a:t>
              </a:r>
              <a:endParaRPr lang="zh-CN" altLang="en-US" sz="1400" noProof="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003931" y="1871499"/>
              <a:ext cx="6185690" cy="1860621"/>
              <a:chOff x="3003931" y="1871499"/>
              <a:chExt cx="6185690" cy="1860621"/>
            </a:xfrm>
          </p:grpSpPr>
          <p:sp>
            <p:nvSpPr>
              <p:cNvPr id="7" name="右箭头 6"/>
              <p:cNvSpPr/>
              <p:nvPr/>
            </p:nvSpPr>
            <p:spPr>
              <a:xfrm>
                <a:off x="6121920" y="1871499"/>
                <a:ext cx="3067701" cy="1860621"/>
              </a:xfrm>
              <a:prstGeom prst="rightArrow">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lIns="831512" tIns="0" rIns="0" bIns="0" rtlCol="0" anchor="ctr"/>
              <a:lstStyle/>
              <a:p>
                <a:pPr algn="ctr">
                  <a:lnSpc>
                    <a:spcPct val="120000"/>
                  </a:lnSpc>
                </a:pPr>
                <a:endParaRPr lang="en-US" altLang="zh-CN" sz="2400" b="1" dirty="0">
                  <a:latin typeface="微软雅黑" panose="020B0503020204020204" pitchFamily="34" charset="-122"/>
                  <a:ea typeface="微软雅黑" panose="020B0503020204020204" pitchFamily="34" charset="-122"/>
                </a:endParaRPr>
              </a:p>
            </p:txBody>
          </p:sp>
          <p:sp>
            <p:nvSpPr>
              <p:cNvPr id="8" name="右箭头 7"/>
              <p:cNvSpPr/>
              <p:nvPr/>
            </p:nvSpPr>
            <p:spPr>
              <a:xfrm flipH="1">
                <a:off x="3003931" y="1871499"/>
                <a:ext cx="3067701" cy="1860621"/>
              </a:xfrm>
              <a:prstGeom prst="rightArrow">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31512" bIns="0" rtlCol="0" anchor="ctr"/>
              <a:lstStyle/>
              <a:p>
                <a:pPr algn="ctr">
                  <a:lnSpc>
                    <a:spcPct val="120000"/>
                  </a:lnSpc>
                </a:pPr>
                <a:endParaRPr lang="en-US" altLang="zh-CN"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034585" y="2629151"/>
                <a:ext cx="216309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书院特色文化建设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135524" y="2613619"/>
                <a:ext cx="2801999" cy="350566"/>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院（部）标准化建设</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pic>
        <p:nvPicPr>
          <p:cNvPr id="9" name="图片 8" descr="标志组合横白（白边）"/>
          <p:cNvPicPr>
            <a:picLocks noChangeAspect="1"/>
          </p:cNvPicPr>
          <p:nvPr userDrawn="1"/>
        </p:nvPicPr>
        <p:blipFill>
          <a:blip r:embed="rId3"/>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11" grpId="0"/>
      <p:bldP spid="14" grpId="0" bldLvl="0" animBg="1"/>
      <p:bldP spid="15" grpId="0"/>
      <p:bldP spid="16" grpId="0" animBg="1"/>
      <p:bldP spid="19" grpId="0" bldLvl="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六边形 4"/>
          <p:cNvSpPr/>
          <p:nvPr/>
        </p:nvSpPr>
        <p:spPr>
          <a:xfrm rot="16200000">
            <a:off x="1568693" y="3156536"/>
            <a:ext cx="1606856" cy="1385221"/>
          </a:xfrm>
          <a:prstGeom prst="hexagon">
            <a:avLst/>
          </a:prstGeom>
          <a:noFill/>
          <a:ln>
            <a:solidFill>
              <a:srgbClr val="DE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65000"/>
                  <a:lumOff val="35000"/>
                </a:schemeClr>
              </a:solidFill>
            </a:endParaRPr>
          </a:p>
        </p:txBody>
      </p:sp>
      <p:sp>
        <p:nvSpPr>
          <p:cNvPr id="6" name="文本框 5"/>
          <p:cNvSpPr txBox="1">
            <a:spLocks noChangeArrowheads="1"/>
          </p:cNvSpPr>
          <p:nvPr/>
        </p:nvSpPr>
        <p:spPr bwMode="auto">
          <a:xfrm>
            <a:off x="4115168" y="4926386"/>
            <a:ext cx="6335861" cy="10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sp>
        <p:nvSpPr>
          <p:cNvPr id="7" name="文本框 7"/>
          <p:cNvSpPr txBox="1">
            <a:spLocks noChangeArrowheads="1"/>
          </p:cNvSpPr>
          <p:nvPr/>
        </p:nvSpPr>
        <p:spPr bwMode="auto">
          <a:xfrm>
            <a:off x="4925099" y="3425658"/>
            <a:ext cx="6336595" cy="10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sp>
        <p:nvSpPr>
          <p:cNvPr id="8" name="文本框 7"/>
          <p:cNvSpPr txBox="1">
            <a:spLocks noChangeArrowheads="1"/>
          </p:cNvSpPr>
          <p:nvPr/>
        </p:nvSpPr>
        <p:spPr bwMode="auto">
          <a:xfrm>
            <a:off x="4115168" y="1827318"/>
            <a:ext cx="6336192" cy="98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sym typeface="+mn-ea"/>
            </a:endParaRPr>
          </a:p>
          <a:p>
            <a:pPr>
              <a:lnSpc>
                <a:spcPct val="150000"/>
              </a:lnSpc>
              <a:spcBef>
                <a:spcPts val="400"/>
              </a:spcBef>
            </a:pPr>
            <a:r>
              <a:rPr lang="zh-CN" altLang="en-US" sz="1600" dirty="0">
                <a:solidFill>
                  <a:schemeClr val="tx1">
                    <a:lumMod val="65000"/>
                    <a:lumOff val="35000"/>
                  </a:schemeClr>
                </a:solidFill>
                <a:latin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ndParaRPr>
          </a:p>
        </p:txBody>
      </p:sp>
      <p:grpSp>
        <p:nvGrpSpPr>
          <p:cNvPr id="9" name="组合 8"/>
          <p:cNvGrpSpPr/>
          <p:nvPr/>
        </p:nvGrpSpPr>
        <p:grpSpPr>
          <a:xfrm>
            <a:off x="2368744" y="4388259"/>
            <a:ext cx="1655668" cy="1920576"/>
            <a:chOff x="4584933" y="2976764"/>
            <a:chExt cx="1241751" cy="1440432"/>
          </a:xfrm>
          <a:solidFill>
            <a:srgbClr val="162C56"/>
          </a:solidFill>
          <a:effectLst>
            <a:outerShdw blurRad="50800" dist="38100" dir="2700000" algn="tl" rotWithShape="0">
              <a:prstClr val="black">
                <a:alpha val="40000"/>
              </a:prstClr>
            </a:outerShdw>
          </a:effectLst>
        </p:grpSpPr>
        <p:sp>
          <p:nvSpPr>
            <p:cNvPr id="10" name="六边形 9"/>
            <p:cNvSpPr/>
            <p:nvPr/>
          </p:nvSpPr>
          <p:spPr>
            <a:xfrm rot="16200000">
              <a:off x="4485593" y="3076104"/>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1" name="矩形 58"/>
            <p:cNvSpPr>
              <a:spLocks noChangeArrowheads="1"/>
            </p:cNvSpPr>
            <p:nvPr/>
          </p:nvSpPr>
          <p:spPr bwMode="auto">
            <a:xfrm>
              <a:off x="4679479" y="3492646"/>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196578" y="2888858"/>
            <a:ext cx="1655668" cy="1920576"/>
            <a:chOff x="5205808" y="1852213"/>
            <a:chExt cx="1241751" cy="1440432"/>
          </a:xfrm>
          <a:solidFill>
            <a:srgbClr val="162C56"/>
          </a:solidFill>
          <a:effectLst>
            <a:outerShdw blurRad="50800" dist="38100" dir="2700000" algn="tl" rotWithShape="0">
              <a:prstClr val="black">
                <a:alpha val="40000"/>
              </a:prstClr>
            </a:outerShdw>
          </a:effectLst>
        </p:grpSpPr>
        <p:sp>
          <p:nvSpPr>
            <p:cNvPr id="13" name="六边形 12"/>
            <p:cNvSpPr/>
            <p:nvPr/>
          </p:nvSpPr>
          <p:spPr>
            <a:xfrm rot="16200000">
              <a:off x="5106468" y="1951553"/>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4" name="矩形 58"/>
            <p:cNvSpPr>
              <a:spLocks noChangeArrowheads="1"/>
            </p:cNvSpPr>
            <p:nvPr/>
          </p:nvSpPr>
          <p:spPr bwMode="auto">
            <a:xfrm>
              <a:off x="5292812" y="2367343"/>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368744" y="1387647"/>
            <a:ext cx="1655668" cy="1920576"/>
            <a:chOff x="4584933" y="726305"/>
            <a:chExt cx="1241751" cy="1440432"/>
          </a:xfrm>
          <a:solidFill>
            <a:srgbClr val="162C56"/>
          </a:solidFill>
          <a:effectLst>
            <a:outerShdw blurRad="50800" dist="38100" dir="2700000" algn="tl" rotWithShape="0">
              <a:prstClr val="black">
                <a:alpha val="40000"/>
              </a:prstClr>
            </a:outerShdw>
          </a:effectLst>
        </p:grpSpPr>
        <p:sp>
          <p:nvSpPr>
            <p:cNvPr id="16" name="六边形 15"/>
            <p:cNvSpPr/>
            <p:nvPr/>
          </p:nvSpPr>
          <p:spPr>
            <a:xfrm rot="16200000">
              <a:off x="4485593" y="825645"/>
              <a:ext cx="1440432" cy="1241751"/>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7" name="矩形 58"/>
            <p:cNvSpPr>
              <a:spLocks noChangeArrowheads="1"/>
            </p:cNvSpPr>
            <p:nvPr/>
          </p:nvSpPr>
          <p:spPr bwMode="auto">
            <a:xfrm>
              <a:off x="4679479" y="1249568"/>
              <a:ext cx="1052657" cy="346249"/>
            </a:xfrm>
            <a:prstGeom prst="rect">
              <a:avLst/>
            </a:prstGeom>
            <a:grpFill/>
            <a:ln w="9525">
              <a:noFill/>
              <a:miter lim="800000"/>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内容标题</a:t>
              </a:r>
              <a:endParaRPr lang="en-US" sz="2400" b="1"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1813302" y="3354212"/>
            <a:ext cx="1110885" cy="954107"/>
          </a:xfrm>
          <a:prstGeom prst="rect">
            <a:avLst/>
          </a:prstGeom>
        </p:spPr>
        <p:txBody>
          <a:bodyPr wrap="square">
            <a:spAutoFit/>
          </a:bodyPr>
          <a:lstStyle/>
          <a:p>
            <a:pPr lvl="0"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主题</a:t>
            </a:r>
            <a:endParaRPr 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9" name="图片 18" descr="标志组合横白（白边）"/>
          <p:cNvPicPr>
            <a:picLocks noChangeAspect="1"/>
          </p:cNvPicPr>
          <p:nvPr userDrawn="1"/>
        </p:nvPicPr>
        <p:blipFill>
          <a:blip r:embed="rId1"/>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bldLvl="0" animBg="1"/>
      <p:bldP spid="6" grpId="0"/>
      <p:bldP spid="7" grpId="0"/>
      <p:bldP spid="8" grpId="0"/>
      <p:bldP spid="18" grpId="0"/>
      <p:bldP spid="32" grpId="0" bldLvl="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KSO_Shape"/>
          <p:cNvSpPr>
            <a:spLocks noChangeAspect="1"/>
          </p:cNvSpPr>
          <p:nvPr/>
        </p:nvSpPr>
        <p:spPr>
          <a:xfrm>
            <a:off x="2302934" y="2372883"/>
            <a:ext cx="7586133" cy="414866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7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70779 w 43671952"/>
              <a:gd name="connsiteY1094" fmla="*/ 19047272 h 23902640"/>
              <a:gd name="connsiteX1095" fmla="*/ 2017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7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7" fmla="*/ 24475351 w 43671952"/>
              <a:gd name="connsiteY2017" fmla="*/ 13939600 h 23902640"/>
              <a:gd name="connsiteX2017-1" fmla="*/ 24498211 w 43671952"/>
              <a:gd name="connsiteY2017-2"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7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7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7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7-1" y="connsiteY2017-2"/>
              </a:cxn>
              <a:cxn ang="0">
                <a:pos x="connsiteX2017-1" y="connsiteY2017-2"/>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7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7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7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70779" y="19047272"/>
                </a:lnTo>
                <a:cubicBezTo>
                  <a:pt x="20172683" y="19023856"/>
                  <a:pt x="20157209" y="19013536"/>
                  <a:pt x="20170783" y="18973452"/>
                </a:cubicBezTo>
                <a:cubicBezTo>
                  <a:pt x="2017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7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7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75595" y="15025687"/>
                </a:lnTo>
                <a:cubicBezTo>
                  <a:pt x="2017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7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7738"/>
                  <a:pt x="14137659" y="12017738"/>
                </a:cubicBezTo>
                <a:cubicBezTo>
                  <a:pt x="14125037" y="12017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7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7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72687" y="8219206"/>
                  <a:pt x="20174191" y="8224959"/>
                </a:cubicBezTo>
                <a:cubicBezTo>
                  <a:pt x="20211113" y="8243420"/>
                  <a:pt x="2017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7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7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7"/>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7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7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7896"/>
                  <a:pt x="13247279" y="2029115"/>
                  <a:pt x="13260700" y="2033590"/>
                </a:cubicBezTo>
                <a:cubicBezTo>
                  <a:pt x="13261090" y="2033522"/>
                  <a:pt x="13309622" y="2027471"/>
                  <a:pt x="13317849" y="2020888"/>
                </a:cubicBezTo>
                <a:cubicBezTo>
                  <a:pt x="13323808" y="2017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7"/>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7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7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7"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7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162C56"/>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endParaRPr>
          </a:p>
        </p:txBody>
      </p:sp>
      <p:sp>
        <p:nvSpPr>
          <p:cNvPr id="15" name="任意多边形 14"/>
          <p:cNvSpPr>
            <a:spLocks noChangeArrowheads="1"/>
          </p:cNvSpPr>
          <p:nvPr/>
        </p:nvSpPr>
        <p:spPr bwMode="auto">
          <a:xfrm>
            <a:off x="3746621" y="253181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6" name="任意多边形 15"/>
          <p:cNvSpPr>
            <a:spLocks noChangeArrowheads="1"/>
          </p:cNvSpPr>
          <p:nvPr/>
        </p:nvSpPr>
        <p:spPr bwMode="auto">
          <a:xfrm>
            <a:off x="5921173" y="266202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7" name="任意多边形 16"/>
          <p:cNvSpPr>
            <a:spLocks noChangeArrowheads="1"/>
          </p:cNvSpPr>
          <p:nvPr/>
        </p:nvSpPr>
        <p:spPr bwMode="auto">
          <a:xfrm>
            <a:off x="8400256" y="3024596"/>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8" name="任意多边形 17"/>
          <p:cNvSpPr>
            <a:spLocks noChangeArrowheads="1"/>
          </p:cNvSpPr>
          <p:nvPr/>
        </p:nvSpPr>
        <p:spPr bwMode="auto">
          <a:xfrm>
            <a:off x="5669871" y="4769112"/>
            <a:ext cx="426128" cy="72514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DE9C35"/>
          </a:solidFill>
          <a:ln>
            <a:solidFill>
              <a:schemeClr val="bg1"/>
            </a:solidFill>
          </a:ln>
        </p:spPr>
        <p:txBody>
          <a:bodyPr wrap="square">
            <a:noAutofit/>
          </a:bodyPr>
          <a:lstStyle/>
          <a:p>
            <a:endParaRPr lang="zh-CN" altLang="zh-CN" sz="2560">
              <a:solidFill>
                <a:srgbClr val="000000"/>
              </a:solidFill>
              <a:sym typeface="宋体" panose="02010600030101010101" pitchFamily="2" charset="-122"/>
            </a:endParaRPr>
          </a:p>
        </p:txBody>
      </p:sp>
      <p:sp>
        <p:nvSpPr>
          <p:cNvPr id="19" name="矩形 1"/>
          <p:cNvSpPr>
            <a:spLocks noChangeArrowheads="1"/>
          </p:cNvSpPr>
          <p:nvPr/>
        </p:nvSpPr>
        <p:spPr bwMode="auto">
          <a:xfrm>
            <a:off x="9336171" y="2678529"/>
            <a:ext cx="2680035"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
          <p:cNvSpPr>
            <a:spLocks noChangeArrowheads="1"/>
          </p:cNvSpPr>
          <p:nvPr/>
        </p:nvSpPr>
        <p:spPr bwMode="auto">
          <a:xfrm>
            <a:off x="6192011" y="4447217"/>
            <a:ext cx="2605851"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634576" y="2469981"/>
            <a:ext cx="2676442"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rgbClr val="F79646"/>
              </a:soli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5327915" y="1316766"/>
            <a:ext cx="2880320"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5" name="图片 4" descr="标志组合横白（白边）"/>
          <p:cNvPicPr>
            <a:picLocks noChangeAspect="1"/>
          </p:cNvPicPr>
          <p:nvPr userDrawn="1"/>
        </p:nvPicPr>
        <p:blipFill>
          <a:blip r:embed="rId1"/>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14" grpId="0" bldLvl="0" animBg="1"/>
      <p:bldP spid="15" grpId="0" bldLvl="0" animBg="1"/>
      <p:bldP spid="16" grpId="0" bldLvl="0" animBg="1"/>
      <p:bldP spid="17" grpId="0" bldLvl="0" animBg="1"/>
      <p:bldP spid="18" grpId="0" bldLvl="0" animBg="1"/>
      <p:bldP spid="19" grpId="0" autoUpdateAnimBg="0"/>
      <p:bldP spid="20" grpId="0" autoUpdateAnimBg="0"/>
      <p:bldP spid="21" grpId="0" autoUpdateAnimBg="0"/>
      <p:bldP spid="22" grpId="0" autoUpdateAnimBg="0"/>
      <p:bldP spid="25" grpId="0" bldLvl="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矩形 37"/>
          <p:cNvSpPr/>
          <p:nvPr/>
        </p:nvSpPr>
        <p:spPr>
          <a:xfrm>
            <a:off x="5589091" y="1709893"/>
            <a:ext cx="5929103" cy="4207917"/>
          </a:xfrm>
          <a:prstGeom prst="rect">
            <a:avLst/>
          </a:prstGeom>
          <a:noFill/>
          <a:ln w="19050">
            <a:solidFill>
              <a:srgbClr val="1D629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5970199" y="1927480"/>
            <a:ext cx="5547995"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316220" y="1997075"/>
            <a:ext cx="466090" cy="648335"/>
          </a:xfrm>
          <a:prstGeom prst="rect">
            <a:avLst/>
          </a:prstGeom>
          <a:solidFill>
            <a:srgbClr val="162C5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5979724" y="2932231"/>
            <a:ext cx="5547995"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5316220" y="3011170"/>
            <a:ext cx="466090" cy="648335"/>
          </a:xfrm>
          <a:prstGeom prst="rect">
            <a:avLst/>
          </a:prstGeom>
          <a:solidFill>
            <a:srgbClr val="E0A24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5989249" y="3954060"/>
            <a:ext cx="5538470"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5316220" y="4037965"/>
            <a:ext cx="466090" cy="648335"/>
          </a:xfrm>
          <a:prstGeom prst="rect">
            <a:avLst/>
          </a:prstGeom>
          <a:solidFill>
            <a:srgbClr val="162C5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5979724" y="4975889"/>
            <a:ext cx="5538470" cy="787523"/>
          </a:xfrm>
          <a:prstGeom prst="rect">
            <a:avLst/>
          </a:prstGeom>
          <a:noFill/>
        </p:spPr>
        <p:txBody>
          <a:bodyPr wrap="square">
            <a:spAutoFit/>
          </a:bodyPr>
          <a:lstStyle/>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内容示意内容示意内容示意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内容示意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316220" y="5064760"/>
            <a:ext cx="466090" cy="648335"/>
          </a:xfrm>
          <a:prstGeom prst="rect">
            <a:avLst/>
          </a:prstGeom>
          <a:solidFill>
            <a:srgbClr val="E0A24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rcRect l="8681" r="8330"/>
          <a:stretch>
            <a:fillRect/>
          </a:stretch>
        </p:blipFill>
        <p:spPr>
          <a:xfrm>
            <a:off x="189230" y="1254760"/>
            <a:ext cx="4650105" cy="5603240"/>
          </a:xfrm>
          <a:prstGeom prst="rect">
            <a:avLst/>
          </a:prstGeom>
        </p:spPr>
      </p:pic>
      <p:pic>
        <p:nvPicPr>
          <p:cNvPr id="17" name="图片 16"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175939" y="2278878"/>
            <a:ext cx="6016061" cy="2441771"/>
            <a:chOff x="6175939" y="4666972"/>
            <a:chExt cx="6016061" cy="2441771"/>
          </a:xfrm>
        </p:grpSpPr>
        <p:sp>
          <p:nvSpPr>
            <p:cNvPr id="15" name="TextBox 4"/>
            <p:cNvSpPr txBox="1"/>
            <p:nvPr/>
          </p:nvSpPr>
          <p:spPr>
            <a:xfrm>
              <a:off x="6175939" y="4666972"/>
              <a:ext cx="6016061" cy="746340"/>
            </a:xfrm>
            <a:prstGeom prst="rect">
              <a:avLst/>
            </a:prstGeom>
            <a:noFill/>
          </p:spPr>
          <p:txBody>
            <a:bodyPr wrap="square" lIns="68562" tIns="34281" rIns="68562" bIns="34281"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en-US" altLang="zh-CN" sz="4400" b="1" dirty="0">
                  <a:solidFill>
                    <a:srgbClr val="162C56"/>
                  </a:solidFill>
                  <a:latin typeface="微软雅黑" panose="020B0503020204020204" pitchFamily="34" charset="-122"/>
                  <a:ea typeface="微软雅黑" panose="020B0503020204020204" pitchFamily="34" charset="-122"/>
                </a:rPr>
                <a:t>02 </a:t>
              </a:r>
              <a:r>
                <a:rPr lang="zh-CN" altLang="en-US" sz="4400" b="1" dirty="0">
                  <a:solidFill>
                    <a:srgbClr val="062855"/>
                  </a:solidFill>
                  <a:latin typeface="微软雅黑" panose="020B0503020204020204" pitchFamily="34" charset="-122"/>
                  <a:ea typeface="微软雅黑" panose="020B0503020204020204" pitchFamily="34" charset="-122"/>
                </a:rPr>
                <a:t>第二章标题</a:t>
              </a:r>
              <a:endParaRPr lang="en-US" altLang="zh-CN" sz="4400" b="1" dirty="0">
                <a:solidFill>
                  <a:srgbClr val="062855"/>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375290" y="5666693"/>
              <a:ext cx="3802176" cy="1442050"/>
              <a:chOff x="6295390" y="3046392"/>
              <a:chExt cx="3802176" cy="1442050"/>
            </a:xfrm>
          </p:grpSpPr>
          <p:sp>
            <p:nvSpPr>
              <p:cNvPr id="17" name="文本框 16"/>
              <p:cNvSpPr txBox="1"/>
              <p:nvPr/>
            </p:nvSpPr>
            <p:spPr>
              <a:xfrm>
                <a:off x="6533106" y="304639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9143459" y="304639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533106" y="356736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295390" y="3123058"/>
                <a:ext cx="3802176" cy="1257940"/>
                <a:chOff x="6295390" y="3123058"/>
                <a:chExt cx="3802176" cy="1257940"/>
              </a:xfrm>
            </p:grpSpPr>
            <p:sp>
              <p:nvSpPr>
                <p:cNvPr id="22" name="椭圆 21"/>
                <p:cNvSpPr/>
                <p:nvPr/>
              </p:nvSpPr>
              <p:spPr>
                <a:xfrm>
                  <a:off x="6295390" y="3123058"/>
                  <a:ext cx="216000" cy="216000"/>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23" name="椭圆 22"/>
                <p:cNvSpPr/>
                <p:nvPr/>
              </p:nvSpPr>
              <p:spPr>
                <a:xfrm>
                  <a:off x="8905743" y="312305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椭圆 25"/>
                <p:cNvSpPr/>
                <p:nvPr/>
              </p:nvSpPr>
              <p:spPr>
                <a:xfrm>
                  <a:off x="6295390" y="364402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椭圆 26"/>
                <p:cNvSpPr/>
                <p:nvPr/>
              </p:nvSpPr>
              <p:spPr>
                <a:xfrm>
                  <a:off x="8905743" y="364402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文本框 29"/>
                <p:cNvSpPr txBox="1"/>
                <p:nvPr/>
              </p:nvSpPr>
              <p:spPr>
                <a:xfrm>
                  <a:off x="9143459" y="356736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sp>
              <p:nvSpPr>
                <p:cNvPr id="31" name="椭圆 30"/>
                <p:cNvSpPr/>
                <p:nvPr/>
              </p:nvSpPr>
              <p:spPr>
                <a:xfrm>
                  <a:off x="6295390" y="4164998"/>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1" name="文本框 20"/>
              <p:cNvSpPr txBox="1"/>
              <p:nvPr/>
            </p:nvSpPr>
            <p:spPr>
              <a:xfrm>
                <a:off x="6533106" y="4088332"/>
                <a:ext cx="9541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副标题</a:t>
                </a:r>
                <a:endParaRPr lang="en-US" altLang="zh-CN" sz="2000" dirty="0">
                  <a:latin typeface="微软雅黑" panose="020B0503020204020204" pitchFamily="34" charset="-122"/>
                  <a:ea typeface="微软雅黑" panose="020B0503020204020204" pitchFamily="34" charset="-122"/>
                </a:endParaRPr>
              </a:p>
            </p:txBody>
          </p:sp>
        </p:grpSp>
      </p:grpSp>
      <p:pic>
        <p:nvPicPr>
          <p:cNvPr id="2" name="图片 1"/>
          <p:cNvPicPr>
            <a:picLocks noChangeAspect="1"/>
          </p:cNvPicPr>
          <p:nvPr/>
        </p:nvPicPr>
        <p:blipFill>
          <a:blip r:embed="rId1"/>
          <a:stretch>
            <a:fillRect/>
          </a:stretch>
        </p:blipFill>
        <p:spPr>
          <a:xfrm>
            <a:off x="0" y="0"/>
            <a:ext cx="577088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23414" y="93663"/>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第二章副标题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平行四边形 4"/>
          <p:cNvSpPr/>
          <p:nvPr/>
        </p:nvSpPr>
        <p:spPr>
          <a:xfrm rot="16200000">
            <a:off x="5140844" y="33297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平行四边形 5"/>
          <p:cNvSpPr/>
          <p:nvPr/>
        </p:nvSpPr>
        <p:spPr>
          <a:xfrm rot="16200000">
            <a:off x="5140841" y="12127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右箭头 6"/>
          <p:cNvSpPr/>
          <p:nvPr/>
        </p:nvSpPr>
        <p:spPr>
          <a:xfrm>
            <a:off x="4775992" y="1349277"/>
            <a:ext cx="3528253" cy="1380471"/>
          </a:xfrm>
          <a:prstGeom prst="rightArrow">
            <a:avLst>
              <a:gd name="adj1" fmla="val 66953"/>
              <a:gd name="adj2" fmla="val 50000"/>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右箭头 7"/>
          <p:cNvSpPr/>
          <p:nvPr/>
        </p:nvSpPr>
        <p:spPr>
          <a:xfrm rot="10800000">
            <a:off x="3957107" y="2405394"/>
            <a:ext cx="3528253" cy="1380471"/>
          </a:xfrm>
          <a:prstGeom prst="rightArrow">
            <a:avLst>
              <a:gd name="adj1" fmla="val 66953"/>
              <a:gd name="adj2" fmla="val 50000"/>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右箭头 8"/>
          <p:cNvSpPr/>
          <p:nvPr/>
        </p:nvSpPr>
        <p:spPr>
          <a:xfrm>
            <a:off x="4775992" y="3461511"/>
            <a:ext cx="3528253" cy="1380471"/>
          </a:xfrm>
          <a:prstGeom prst="rightArrow">
            <a:avLst>
              <a:gd name="adj1" fmla="val 66953"/>
              <a:gd name="adj2" fmla="val 50000"/>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右箭头 9"/>
          <p:cNvSpPr/>
          <p:nvPr/>
        </p:nvSpPr>
        <p:spPr>
          <a:xfrm rot="10800000">
            <a:off x="3957107" y="4517629"/>
            <a:ext cx="3528253" cy="1380471"/>
          </a:xfrm>
          <a:prstGeom prst="rightArrow">
            <a:avLst>
              <a:gd name="adj1" fmla="val 66953"/>
              <a:gd name="adj2" fmla="val 50000"/>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TextBox 31"/>
          <p:cNvSpPr txBox="1"/>
          <p:nvPr/>
        </p:nvSpPr>
        <p:spPr>
          <a:xfrm>
            <a:off x="5088172" y="1791849"/>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a:solidFill>
                  <a:schemeClr val="bg1"/>
                </a:solidFill>
                <a:sym typeface="+mn-ea"/>
              </a:rPr>
              <a:t>内容标题</a:t>
            </a:r>
            <a:endParaRPr lang="zh-CN" altLang="en-US" sz="2400" dirty="0">
              <a:solidFill>
                <a:schemeClr val="bg1"/>
              </a:solidFill>
            </a:endParaRPr>
          </a:p>
        </p:txBody>
      </p:sp>
      <p:sp>
        <p:nvSpPr>
          <p:cNvPr id="12" name="TextBox 32"/>
          <p:cNvSpPr txBox="1"/>
          <p:nvPr/>
        </p:nvSpPr>
        <p:spPr>
          <a:xfrm>
            <a:off x="8424398" y="1577846"/>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sp>
        <p:nvSpPr>
          <p:cNvPr id="13" name="TextBox 33"/>
          <p:cNvSpPr txBox="1"/>
          <p:nvPr/>
        </p:nvSpPr>
        <p:spPr>
          <a:xfrm>
            <a:off x="4583971" y="2870970"/>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 </a:t>
            </a:r>
            <a:r>
              <a:rPr lang="zh-CN" altLang="en-US" sz="2400" dirty="0">
                <a:solidFill>
                  <a:schemeClr val="bg1"/>
                </a:solidFill>
              </a:rPr>
              <a:t>内容标题</a:t>
            </a:r>
            <a:endParaRPr lang="en-US" altLang="zh-CN" sz="2400" dirty="0">
              <a:solidFill>
                <a:schemeClr val="bg1"/>
              </a:solidFill>
            </a:endParaRPr>
          </a:p>
        </p:txBody>
      </p:sp>
      <p:sp>
        <p:nvSpPr>
          <p:cNvPr id="14" name="TextBox 34"/>
          <p:cNvSpPr txBox="1"/>
          <p:nvPr/>
        </p:nvSpPr>
        <p:spPr>
          <a:xfrm>
            <a:off x="4954690" y="3905525"/>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 </a:t>
            </a:r>
            <a:r>
              <a:rPr lang="zh-CN" altLang="en-US" sz="2400" dirty="0">
                <a:solidFill>
                  <a:schemeClr val="bg1"/>
                </a:solidFill>
                <a:sym typeface="+mn-ea"/>
              </a:rPr>
              <a:t>内容标题</a:t>
            </a:r>
            <a:endParaRPr lang="zh-CN" altLang="en-US" sz="2400" dirty="0">
              <a:solidFill>
                <a:schemeClr val="bg1"/>
              </a:solidFill>
            </a:endParaRPr>
          </a:p>
        </p:txBody>
      </p:sp>
      <p:sp>
        <p:nvSpPr>
          <p:cNvPr id="15" name="TextBox 35"/>
          <p:cNvSpPr txBox="1"/>
          <p:nvPr/>
        </p:nvSpPr>
        <p:spPr>
          <a:xfrm>
            <a:off x="4522369" y="4987490"/>
            <a:ext cx="2663176" cy="779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 </a:t>
            </a:r>
            <a:r>
              <a:rPr lang="zh-CN" altLang="en-US" sz="2400" dirty="0">
                <a:solidFill>
                  <a:schemeClr val="bg1"/>
                </a:solidFill>
                <a:sym typeface="+mn-ea"/>
              </a:rPr>
              <a:t>内容标题</a:t>
            </a:r>
            <a:endParaRPr lang="en-US" altLang="zh-CN" sz="2400" dirty="0">
              <a:solidFill>
                <a:schemeClr val="bg1"/>
              </a:solidFill>
            </a:endParaRPr>
          </a:p>
          <a:p>
            <a:endParaRPr lang="zh-CN" altLang="en-US" sz="2665" dirty="0">
              <a:solidFill>
                <a:schemeClr val="bg1"/>
              </a:solidFill>
            </a:endParaRPr>
          </a:p>
        </p:txBody>
      </p:sp>
      <p:sp>
        <p:nvSpPr>
          <p:cNvPr id="16" name="TextBox 36"/>
          <p:cNvSpPr txBox="1"/>
          <p:nvPr/>
        </p:nvSpPr>
        <p:spPr>
          <a:xfrm>
            <a:off x="1031577" y="2633967"/>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sp>
        <p:nvSpPr>
          <p:cNvPr id="17" name="TextBox 37"/>
          <p:cNvSpPr txBox="1"/>
          <p:nvPr/>
        </p:nvSpPr>
        <p:spPr>
          <a:xfrm>
            <a:off x="8424398" y="3694623"/>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t>内容正文内容正文内容正文</a:t>
            </a:r>
            <a:endParaRPr lang="en-US" altLang="zh-CN" sz="1600" dirty="0"/>
          </a:p>
          <a:p>
            <a:pPr lvl="0" algn="l">
              <a:lnSpc>
                <a:spcPct val="150000"/>
              </a:lnSpc>
            </a:pPr>
            <a:r>
              <a:rPr lang="zh-CN" altLang="en-US" sz="1600" dirty="0"/>
              <a:t>内容正文</a:t>
            </a:r>
            <a:endParaRPr lang="en-US" altLang="zh-CN" sz="1600" dirty="0"/>
          </a:p>
          <a:p>
            <a:pPr lvl="0" algn="l">
              <a:lnSpc>
                <a:spcPct val="150000"/>
              </a:lnSpc>
            </a:pPr>
            <a:r>
              <a:rPr lang="zh-CN" altLang="en-US" sz="1600" dirty="0"/>
              <a:t>内容正文</a:t>
            </a:r>
            <a:endParaRPr lang="en-US" altLang="zh-CN" sz="1600" dirty="0"/>
          </a:p>
        </p:txBody>
      </p:sp>
      <p:sp>
        <p:nvSpPr>
          <p:cNvPr id="18" name="TextBox 38"/>
          <p:cNvSpPr txBox="1"/>
          <p:nvPr/>
        </p:nvSpPr>
        <p:spPr>
          <a:xfrm>
            <a:off x="1031577" y="4750975"/>
            <a:ext cx="2784308" cy="106452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50000"/>
              </a:lnSpc>
            </a:pPr>
            <a:r>
              <a:rPr lang="zh-CN" altLang="en-US" sz="1600" dirty="0">
                <a:sym typeface="+mn-ea"/>
              </a:rPr>
              <a:t>内容正文内容正文内容正文</a:t>
            </a:r>
            <a:endParaRPr lang="en-US" altLang="zh-CN" sz="1600" dirty="0">
              <a:sym typeface="+mn-ea"/>
            </a:endParaRPr>
          </a:p>
          <a:p>
            <a:pPr lvl="0" algn="l">
              <a:lnSpc>
                <a:spcPct val="150000"/>
              </a:lnSpc>
            </a:pPr>
            <a:r>
              <a:rPr lang="zh-CN" altLang="en-US" sz="1600" dirty="0">
                <a:sym typeface="+mn-ea"/>
              </a:rPr>
              <a:t>内容正文</a:t>
            </a:r>
            <a:endParaRPr lang="en-US" altLang="zh-CN" sz="1600" dirty="0">
              <a:sym typeface="+mn-ea"/>
            </a:endParaRPr>
          </a:p>
          <a:p>
            <a:pPr lvl="0" algn="l">
              <a:lnSpc>
                <a:spcPct val="150000"/>
              </a:lnSpc>
            </a:pPr>
            <a:r>
              <a:rPr lang="zh-CN" altLang="en-US" sz="1600" dirty="0">
                <a:sym typeface="+mn-ea"/>
              </a:rPr>
              <a:t>内容正文</a:t>
            </a:r>
            <a:endParaRPr lang="zh-CN" altLang="en-US" sz="1600" dirty="0"/>
          </a:p>
        </p:txBody>
      </p:sp>
      <p:pic>
        <p:nvPicPr>
          <p:cNvPr id="20" name="图片 19" descr="123"/>
          <p:cNvPicPr>
            <a:picLocks noChangeAspect="1"/>
          </p:cNvPicPr>
          <p:nvPr/>
        </p:nvPicPr>
        <p:blipFill>
          <a:blip r:embed="rId1"/>
          <a:stretch>
            <a:fillRect/>
          </a:stretch>
        </p:blipFill>
        <p:spPr>
          <a:xfrm>
            <a:off x="9357995" y="165100"/>
            <a:ext cx="2398395" cy="484505"/>
          </a:xfrm>
          <a:prstGeom prst="rect">
            <a:avLst/>
          </a:prstGeom>
        </p:spPr>
      </p:pic>
      <p:sp>
        <p:nvSpPr>
          <p:cNvPr id="25" name="文本框 24"/>
          <p:cNvSpPr txBox="1"/>
          <p:nvPr/>
        </p:nvSpPr>
        <p:spPr>
          <a:xfrm>
            <a:off x="2964548" y="473199"/>
            <a:ext cx="6528618" cy="246221"/>
          </a:xfrm>
          <a:prstGeom prst="rect">
            <a:avLst/>
          </a:prstGeom>
          <a:noFill/>
        </p:spPr>
        <p:txBody>
          <a:bodyPr wrap="square">
            <a:spAutoFit/>
          </a:bodyPr>
          <a:lstStyle/>
          <a:p>
            <a:r>
              <a:rPr lang="zh-CN" altLang="en-US" sz="1000" dirty="0">
                <a:solidFill>
                  <a:schemeClr val="bg1"/>
                </a:solidFill>
                <a:latin typeface="仿宋_GB2312" panose="02010609030101010101" pitchFamily="49" charset="-122"/>
                <a:ea typeface="仿宋_GB2312" panose="02010609030101010101" pitchFamily="49" charset="-122"/>
              </a:rPr>
              <a:t>字体：微软雅黑加粗 </a:t>
            </a:r>
            <a:r>
              <a:rPr lang="en-US" altLang="zh-CN" sz="1000" dirty="0">
                <a:solidFill>
                  <a:schemeClr val="bg1"/>
                </a:solidFill>
                <a:latin typeface="仿宋_GB2312" panose="02010609030101010101" pitchFamily="49" charset="-122"/>
                <a:ea typeface="仿宋_GB2312" panose="02010609030101010101" pitchFamily="49" charset="-122"/>
              </a:rPr>
              <a:t>32</a:t>
            </a:r>
            <a:r>
              <a:rPr lang="zh-CN" altLang="en-US" sz="1000" dirty="0">
                <a:solidFill>
                  <a:schemeClr val="bg1"/>
                </a:solidFill>
                <a:latin typeface="仿宋_GB2312" panose="02010609030101010101" pitchFamily="49" charset="-122"/>
                <a:ea typeface="仿宋_GB2312" panose="02010609030101010101" pitchFamily="49" charset="-122"/>
              </a:rPr>
              <a:t>号</a:t>
            </a:r>
            <a:endParaRPr lang="zh-CN" altLang="en-US" sz="1000" dirty="0">
              <a:solidFill>
                <a:schemeClr val="bg1"/>
              </a:solidFill>
            </a:endParaRPr>
          </a:p>
        </p:txBody>
      </p:sp>
      <p:sp>
        <p:nvSpPr>
          <p:cNvPr id="26" name="矩形 25"/>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8"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3"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9" name="图片 18"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animBg="1"/>
      <p:bldP spid="6" grpId="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26" grpId="0" bldLvl="0" animBg="1"/>
      <p:bldP spid="27" grpId="0"/>
      <p:bldP spid="28" grpId="0" animBg="1"/>
      <p:bldP spid="31" grpId="0" bldLvl="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a:t>
            </a:r>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Oval 5"/>
          <p:cNvSpPr>
            <a:spLocks noChangeArrowheads="1"/>
          </p:cNvSpPr>
          <p:nvPr/>
        </p:nvSpPr>
        <p:spPr bwMode="auto">
          <a:xfrm>
            <a:off x="4632086" y="1259996"/>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6" name="Oval 6"/>
          <p:cNvSpPr>
            <a:spLocks noChangeArrowheads="1"/>
          </p:cNvSpPr>
          <p:nvPr/>
        </p:nvSpPr>
        <p:spPr bwMode="auto">
          <a:xfrm>
            <a:off x="5134378" y="2227824"/>
            <a:ext cx="1012958" cy="1007949"/>
          </a:xfrm>
          <a:prstGeom prst="ellipse">
            <a:avLst/>
          </a:prstGeom>
          <a:solidFill>
            <a:srgbClr val="E0A242"/>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7" name="Oval 7"/>
          <p:cNvSpPr>
            <a:spLocks noChangeArrowheads="1"/>
          </p:cNvSpPr>
          <p:nvPr/>
        </p:nvSpPr>
        <p:spPr bwMode="auto">
          <a:xfrm>
            <a:off x="4632086" y="3193898"/>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8" name="Freeform 10"/>
          <p:cNvSpPr>
            <a:spLocks noEditPoints="1"/>
          </p:cNvSpPr>
          <p:nvPr/>
        </p:nvSpPr>
        <p:spPr bwMode="auto">
          <a:xfrm>
            <a:off x="5750683" y="1619374"/>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9" name="Freeform 11"/>
          <p:cNvSpPr>
            <a:spLocks noEditPoints="1"/>
          </p:cNvSpPr>
          <p:nvPr/>
        </p:nvSpPr>
        <p:spPr bwMode="auto">
          <a:xfrm>
            <a:off x="4801013" y="2603034"/>
            <a:ext cx="288000" cy="28800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E0A242"/>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10" name="Freeform 12"/>
          <p:cNvSpPr>
            <a:spLocks noEditPoints="1"/>
          </p:cNvSpPr>
          <p:nvPr/>
        </p:nvSpPr>
        <p:spPr bwMode="auto">
          <a:xfrm>
            <a:off x="5750683" y="3553872"/>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11" name="TextBox 13"/>
          <p:cNvSpPr txBox="1"/>
          <p:nvPr/>
        </p:nvSpPr>
        <p:spPr>
          <a:xfrm flipH="1">
            <a:off x="4809412" y="1441682"/>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01</a:t>
            </a:r>
            <a:endParaRPr lang="en-US" altLang="zh-CN" sz="3600" dirty="0">
              <a:solidFill>
                <a:schemeClr val="bg1"/>
              </a:solidFill>
              <a:latin typeface="+mn-ea"/>
              <a:ea typeface="+mn-ea"/>
            </a:endParaRPr>
          </a:p>
        </p:txBody>
      </p:sp>
      <p:sp>
        <p:nvSpPr>
          <p:cNvPr id="12" name="TextBox 14"/>
          <p:cNvSpPr txBox="1"/>
          <p:nvPr/>
        </p:nvSpPr>
        <p:spPr>
          <a:xfrm flipH="1">
            <a:off x="5260891" y="2392605"/>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02</a:t>
            </a:r>
            <a:endParaRPr lang="en-US" altLang="zh-CN" sz="3600" dirty="0">
              <a:solidFill>
                <a:schemeClr val="bg1"/>
              </a:solidFill>
              <a:latin typeface="+mn-ea"/>
              <a:ea typeface="+mn-ea"/>
            </a:endParaRPr>
          </a:p>
        </p:txBody>
      </p:sp>
      <p:sp>
        <p:nvSpPr>
          <p:cNvPr id="13" name="TextBox 15"/>
          <p:cNvSpPr txBox="1"/>
          <p:nvPr/>
        </p:nvSpPr>
        <p:spPr>
          <a:xfrm flipH="1">
            <a:off x="4768785" y="3350568"/>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03</a:t>
            </a:r>
            <a:endParaRPr lang="en-US" altLang="zh-CN" sz="3600" dirty="0">
              <a:solidFill>
                <a:schemeClr val="bg1"/>
              </a:solidFill>
              <a:latin typeface="+mn-ea"/>
              <a:ea typeface="+mn-ea"/>
            </a:endParaRPr>
          </a:p>
        </p:txBody>
      </p:sp>
      <p:sp>
        <p:nvSpPr>
          <p:cNvPr id="14" name="TextBox 16"/>
          <p:cNvSpPr txBox="1"/>
          <p:nvPr/>
        </p:nvSpPr>
        <p:spPr>
          <a:xfrm>
            <a:off x="6314353" y="1480957"/>
            <a:ext cx="4077876" cy="1075359"/>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内容正文内容正文内容正文</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314353" y="1125293"/>
            <a:ext cx="3293890"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6" name="TextBox 18"/>
          <p:cNvSpPr txBox="1"/>
          <p:nvPr/>
        </p:nvSpPr>
        <p:spPr>
          <a:xfrm>
            <a:off x="779489" y="2526015"/>
            <a:ext cx="3779779" cy="1156855"/>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787562" y="2161772"/>
            <a:ext cx="2781268" cy="461665"/>
          </a:xfrm>
          <a:prstGeom prst="rect">
            <a:avLst/>
          </a:prstGeom>
        </p:spPr>
        <p:txBody>
          <a:bodyPr wrap="square">
            <a:spAutoFit/>
          </a:bodyPr>
          <a:lstStyle/>
          <a:p>
            <a:pPr algn="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sz="2400" b="1" dirty="0">
              <a:solidFill>
                <a:srgbClr val="E0A242"/>
              </a:solidFill>
              <a:latin typeface="微软雅黑" panose="020B0503020204020204" pitchFamily="34" charset="-122"/>
              <a:ea typeface="微软雅黑" panose="020B0503020204020204" pitchFamily="34" charset="-122"/>
            </a:endParaRPr>
          </a:p>
        </p:txBody>
      </p:sp>
      <p:sp>
        <p:nvSpPr>
          <p:cNvPr id="18" name="TextBox 20"/>
          <p:cNvSpPr txBox="1"/>
          <p:nvPr/>
        </p:nvSpPr>
        <p:spPr>
          <a:xfrm>
            <a:off x="6314353" y="3528363"/>
            <a:ext cx="4077876" cy="787523"/>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314353" y="3198167"/>
            <a:ext cx="3039889"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20" name="Oval 6"/>
          <p:cNvSpPr>
            <a:spLocks noChangeArrowheads="1"/>
          </p:cNvSpPr>
          <p:nvPr/>
        </p:nvSpPr>
        <p:spPr bwMode="auto">
          <a:xfrm>
            <a:off x="5134378" y="4194772"/>
            <a:ext cx="1012958" cy="1007949"/>
          </a:xfrm>
          <a:prstGeom prst="ellipse">
            <a:avLst/>
          </a:prstGeom>
          <a:solidFill>
            <a:srgbClr val="E0A242"/>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21" name="Oval 7"/>
          <p:cNvSpPr>
            <a:spLocks noChangeArrowheads="1"/>
          </p:cNvSpPr>
          <p:nvPr/>
        </p:nvSpPr>
        <p:spPr bwMode="auto">
          <a:xfrm>
            <a:off x="4632086" y="5179896"/>
            <a:ext cx="1012958" cy="1007949"/>
          </a:xfrm>
          <a:prstGeom prst="ellipse">
            <a:avLst/>
          </a:prstGeom>
          <a:solidFill>
            <a:srgbClr val="162C56"/>
          </a:solidFill>
          <a:ln w="38100" cap="flat">
            <a:noFill/>
            <a:prstDash val="solid"/>
            <a:miter lim="800000"/>
          </a:ln>
        </p:spPr>
        <p:txBody>
          <a:bodyPr vert="horz" wrap="square" lIns="68553" tIns="34277" rIns="68553" bIns="34277" numCol="1" anchor="t" anchorCtr="0" compatLnSpc="1"/>
          <a:lstStyle/>
          <a:p>
            <a:endParaRPr lang="zh-CN" altLang="en-US" sz="1400">
              <a:solidFill>
                <a:schemeClr val="bg1"/>
              </a:solidFill>
            </a:endParaRPr>
          </a:p>
        </p:txBody>
      </p:sp>
      <p:sp>
        <p:nvSpPr>
          <p:cNvPr id="22" name="Freeform 11"/>
          <p:cNvSpPr>
            <a:spLocks noEditPoints="1"/>
          </p:cNvSpPr>
          <p:nvPr/>
        </p:nvSpPr>
        <p:spPr bwMode="auto">
          <a:xfrm>
            <a:off x="4801013" y="4554746"/>
            <a:ext cx="288000" cy="28800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E0A242"/>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23" name="Freeform 12"/>
          <p:cNvSpPr>
            <a:spLocks noEditPoints="1"/>
          </p:cNvSpPr>
          <p:nvPr/>
        </p:nvSpPr>
        <p:spPr bwMode="auto">
          <a:xfrm>
            <a:off x="5750683" y="5539870"/>
            <a:ext cx="288000" cy="288000"/>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162C56"/>
          </a:solidFill>
          <a:ln>
            <a:noFill/>
          </a:ln>
        </p:spPr>
        <p:txBody>
          <a:bodyPr vert="horz" wrap="square" lIns="68553" tIns="34277" rIns="68553" bIns="34277" numCol="1" anchor="t" anchorCtr="0" compatLnSpc="1"/>
          <a:lstStyle/>
          <a:p>
            <a:endParaRPr lang="zh-CN" altLang="en-US" sz="1400">
              <a:solidFill>
                <a:schemeClr val="bg1"/>
              </a:solidFill>
            </a:endParaRPr>
          </a:p>
        </p:txBody>
      </p:sp>
      <p:sp>
        <p:nvSpPr>
          <p:cNvPr id="24" name="TextBox 14"/>
          <p:cNvSpPr txBox="1"/>
          <p:nvPr/>
        </p:nvSpPr>
        <p:spPr>
          <a:xfrm flipH="1">
            <a:off x="5330758" y="4356809"/>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04</a:t>
            </a:r>
            <a:endParaRPr lang="en-US" altLang="zh-CN" sz="3600" dirty="0">
              <a:solidFill>
                <a:schemeClr val="bg1"/>
              </a:solidFill>
              <a:latin typeface="+mn-ea"/>
              <a:ea typeface="+mn-ea"/>
            </a:endParaRPr>
          </a:p>
        </p:txBody>
      </p:sp>
      <p:sp>
        <p:nvSpPr>
          <p:cNvPr id="25" name="TextBox 15"/>
          <p:cNvSpPr txBox="1"/>
          <p:nvPr/>
        </p:nvSpPr>
        <p:spPr>
          <a:xfrm flipH="1">
            <a:off x="4775146" y="5336660"/>
            <a:ext cx="718464" cy="646331"/>
          </a:xfrm>
          <a:prstGeom prst="rect">
            <a:avLst/>
          </a:prstGeom>
          <a:noFill/>
        </p:spPr>
        <p:txBody>
          <a:bodyPr wrap="square" rtlCol="0">
            <a:spAutoFit/>
          </a:bodyPr>
          <a:lstStyle/>
          <a:p>
            <a:pPr algn="ctr"/>
            <a:r>
              <a:rPr lang="en-US" altLang="zh-CN" sz="3600" dirty="0">
                <a:solidFill>
                  <a:schemeClr val="bg1"/>
                </a:solidFill>
                <a:latin typeface="+mn-ea"/>
                <a:ea typeface="+mn-ea"/>
              </a:rPr>
              <a:t>05</a:t>
            </a:r>
            <a:endParaRPr lang="en-US" altLang="zh-CN" sz="3600" dirty="0">
              <a:solidFill>
                <a:schemeClr val="bg1"/>
              </a:solidFill>
              <a:latin typeface="+mn-ea"/>
              <a:ea typeface="+mn-ea"/>
            </a:endParaRPr>
          </a:p>
        </p:txBody>
      </p:sp>
      <p:sp>
        <p:nvSpPr>
          <p:cNvPr id="26" name="TextBox 18"/>
          <p:cNvSpPr txBox="1"/>
          <p:nvPr/>
        </p:nvSpPr>
        <p:spPr>
          <a:xfrm>
            <a:off x="779489" y="4492963"/>
            <a:ext cx="3779779" cy="1444691"/>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778000" y="4096554"/>
            <a:ext cx="2781268" cy="461665"/>
          </a:xfrm>
          <a:prstGeom prst="rect">
            <a:avLst/>
          </a:prstGeom>
        </p:spPr>
        <p:txBody>
          <a:bodyPr wrap="square">
            <a:spAutoFit/>
          </a:bodyPr>
          <a:lstStyle/>
          <a:p>
            <a:pPr algn="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p:txBody>
      </p:sp>
      <p:sp>
        <p:nvSpPr>
          <p:cNvPr id="28" name="TextBox 20"/>
          <p:cNvSpPr txBox="1"/>
          <p:nvPr/>
        </p:nvSpPr>
        <p:spPr>
          <a:xfrm>
            <a:off x="6314353" y="5514361"/>
            <a:ext cx="4077876" cy="787523"/>
          </a:xfrm>
          <a:prstGeom prst="rect">
            <a:avLst/>
          </a:prstGeom>
          <a:noFill/>
        </p:spPr>
        <p:txBody>
          <a:bodyPr wrap="square" rtlCol="0">
            <a:spAutoFit/>
          </a:bodyPr>
          <a:lstStyle/>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mn-ea"/>
              </a:rPr>
              <a:t>内容正文内容正文内容正文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14353" y="5146210"/>
            <a:ext cx="3039889" cy="461665"/>
          </a:xfrm>
          <a:prstGeom prst="rect">
            <a:avLst/>
          </a:prstGeom>
        </p:spPr>
        <p:txBody>
          <a:bodyPr wrap="square">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pic>
        <p:nvPicPr>
          <p:cNvPr id="31" name="图片 30" descr="123"/>
          <p:cNvPicPr>
            <a:picLocks noChangeAspect="1"/>
          </p:cNvPicPr>
          <p:nvPr/>
        </p:nvPicPr>
        <p:blipFill>
          <a:blip r:embed="rId1"/>
          <a:stretch>
            <a:fillRect/>
          </a:stretch>
        </p:blipFill>
        <p:spPr>
          <a:xfrm>
            <a:off x="9357995" y="165100"/>
            <a:ext cx="2398395" cy="484505"/>
          </a:xfrm>
          <a:prstGeom prst="rect">
            <a:avLst/>
          </a:prstGeom>
        </p:spPr>
      </p:pic>
      <p:sp>
        <p:nvSpPr>
          <p:cNvPr id="32" name="矩形 3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30" name="图片 29"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19" grpId="0"/>
      <p:bldP spid="20" grpId="0" bldLvl="0" animBg="1"/>
      <p:bldP spid="21" grpId="0" bldLvl="0" animBg="1"/>
      <p:bldP spid="22" grpId="0" bldLvl="0" animBg="1"/>
      <p:bldP spid="23" grpId="0" bldLvl="0" animBg="1"/>
      <p:bldP spid="24" grpId="0"/>
      <p:bldP spid="25" grpId="0"/>
      <p:bldP spid="26" grpId="0"/>
      <p:bldP spid="27" grpId="0"/>
      <p:bldP spid="28" grpId="0"/>
      <p:bldP spid="29" grpId="0"/>
      <p:bldP spid="32" grpId="0" bldLvl="0" animBg="1"/>
      <p:bldP spid="33" grpId="0"/>
      <p:bldP spid="34" grpId="0" animBg="1"/>
      <p:bldP spid="37" grpId="0" bldLvl="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sz="2665" dirty="0">
                <a:solidFill>
                  <a:schemeClr val="bg1"/>
                </a:solidFill>
                <a:latin typeface="微软雅黑" panose="020B0503020204020204" pitchFamily="34" charset="-122"/>
                <a:ea typeface="微软雅黑" panose="020B0503020204020204" pitchFamily="34" charset="-122"/>
              </a:rPr>
              <a:t>xxxxxx</a:t>
            </a:r>
            <a:endParaRPr lang="en-US"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Freeform 6"/>
          <p:cNvSpPr/>
          <p:nvPr/>
        </p:nvSpPr>
        <p:spPr bwMode="auto">
          <a:xfrm>
            <a:off x="5950802" y="2174875"/>
            <a:ext cx="1590053" cy="4683125"/>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162C56"/>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 name="Freeform 7"/>
          <p:cNvSpPr/>
          <p:nvPr/>
        </p:nvSpPr>
        <p:spPr bwMode="auto">
          <a:xfrm>
            <a:off x="6399889" y="3581400"/>
            <a:ext cx="1120337" cy="327660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E0A242"/>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 name="Freeform 8"/>
          <p:cNvSpPr/>
          <p:nvPr/>
        </p:nvSpPr>
        <p:spPr bwMode="auto">
          <a:xfrm>
            <a:off x="4238558" y="3127377"/>
            <a:ext cx="1590053" cy="3730625"/>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E0A242"/>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 name="Freeform 9"/>
          <p:cNvSpPr/>
          <p:nvPr/>
        </p:nvSpPr>
        <p:spPr bwMode="auto">
          <a:xfrm>
            <a:off x="4260774" y="4505325"/>
            <a:ext cx="1120337" cy="2352675"/>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162C56"/>
          </a:solidFill>
          <a:ln>
            <a:noFill/>
          </a:ln>
        </p:spPr>
        <p:txBody>
          <a:bodyPr vert="horz" wrap="square" lIns="91416" tIns="45708" rIns="91416" bIns="45708"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 name="TextBox 5"/>
          <p:cNvSpPr txBox="1"/>
          <p:nvPr/>
        </p:nvSpPr>
        <p:spPr>
          <a:xfrm>
            <a:off x="7799612" y="3350579"/>
            <a:ext cx="1996567" cy="461641"/>
          </a:xfrm>
          <a:prstGeom prst="rect">
            <a:avLst/>
          </a:prstGeom>
          <a:noFill/>
        </p:spPr>
        <p:txBody>
          <a:bodyPr wrap="squar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E0A242"/>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7799612" y="3712850"/>
            <a:ext cx="4077755" cy="787499"/>
          </a:xfrm>
          <a:prstGeom prst="rect">
            <a:avLst/>
          </a:prstGeom>
          <a:noFill/>
        </p:spPr>
        <p:txBody>
          <a:bodyPr wrap="square" lIns="91416" tIns="45708" rIns="91416" bIns="45708"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7"/>
          <p:cNvSpPr txBox="1"/>
          <p:nvPr/>
        </p:nvSpPr>
        <p:spPr>
          <a:xfrm>
            <a:off x="7799611" y="1987433"/>
            <a:ext cx="1996567" cy="461641"/>
          </a:xfrm>
          <a:prstGeom prst="rect">
            <a:avLst/>
          </a:prstGeom>
          <a:noFill/>
        </p:spPr>
        <p:txBody>
          <a:bodyPr wrap="square" lIns="91416" tIns="45708" rIns="91416" bIns="45708" rtlCol="0">
            <a:spAutoFit/>
          </a:bodyPr>
          <a:lstStyle/>
          <a:p>
            <a:r>
              <a:rPr lang="zh-CN" altLang="en-US" sz="2400" b="1" dirty="0">
                <a:solidFill>
                  <a:srgbClr val="162C56"/>
                </a:solidFill>
                <a:latin typeface="微软雅黑" panose="020B0503020204020204" pitchFamily="34" charset="-122"/>
                <a:ea typeface="微软雅黑" panose="020B0503020204020204" pitchFamily="34" charset="-122"/>
              </a:rPr>
              <a:t>内容标题</a:t>
            </a:r>
            <a:endParaRPr lang="en-US" altLang="zh-CN" sz="2400" b="1" dirty="0">
              <a:solidFill>
                <a:srgbClr val="162C56"/>
              </a:solidFill>
              <a:latin typeface="微软雅黑" panose="020B0503020204020204" pitchFamily="34" charset="-122"/>
              <a:ea typeface="微软雅黑" panose="020B0503020204020204" pitchFamily="34" charset="-122"/>
            </a:endParaRPr>
          </a:p>
        </p:txBody>
      </p:sp>
      <p:sp>
        <p:nvSpPr>
          <p:cNvPr id="12" name="TextBox 8"/>
          <p:cNvSpPr txBox="1"/>
          <p:nvPr/>
        </p:nvSpPr>
        <p:spPr>
          <a:xfrm>
            <a:off x="7799612" y="2340199"/>
            <a:ext cx="4077754" cy="787499"/>
          </a:xfrm>
          <a:prstGeom prst="rect">
            <a:avLst/>
          </a:prstGeom>
          <a:noFill/>
        </p:spPr>
        <p:txBody>
          <a:bodyPr wrap="square" lIns="91416" tIns="45708" rIns="91416" bIns="45708"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2218743" y="2733949"/>
            <a:ext cx="1996567" cy="461641"/>
          </a:xfrm>
          <a:prstGeom prst="rect">
            <a:avLst/>
          </a:prstGeom>
          <a:noFill/>
        </p:spPr>
        <p:txBody>
          <a:bodyPr wrap="square" lIns="91416" tIns="45708" rIns="91416" bIns="45708" rtlCol="0">
            <a:spAutoFit/>
          </a:bodyPr>
          <a:lstStyle/>
          <a:p>
            <a:pPr algn="r"/>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E0A242"/>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143339" y="3112722"/>
            <a:ext cx="4071971" cy="787499"/>
          </a:xfrm>
          <a:prstGeom prst="rect">
            <a:avLst/>
          </a:prstGeom>
          <a:noFill/>
        </p:spPr>
        <p:txBody>
          <a:bodyPr wrap="square" lIns="91416" tIns="45708" rIns="91416" bIns="45708" rtlCol="0">
            <a:spAutoFit/>
          </a:bodyPr>
          <a:lstStyle/>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2218743" y="4342031"/>
            <a:ext cx="1996567" cy="461641"/>
          </a:xfrm>
          <a:prstGeom prst="rect">
            <a:avLst/>
          </a:prstGeom>
          <a:noFill/>
        </p:spPr>
        <p:txBody>
          <a:bodyPr wrap="square" lIns="91416" tIns="45708" rIns="91416" bIns="45708" rtlCol="0">
            <a:spAutoFit/>
          </a:bodyPr>
          <a:lstStyle/>
          <a:p>
            <a:pPr algn="r"/>
            <a:r>
              <a:rPr lang="zh-CN" altLang="en-US" sz="2400" b="1" dirty="0">
                <a:solidFill>
                  <a:srgbClr val="162C56"/>
                </a:solidFill>
                <a:latin typeface="微软雅黑" panose="020B0503020204020204" pitchFamily="34" charset="-122"/>
                <a:ea typeface="微软雅黑" panose="020B0503020204020204" pitchFamily="34" charset="-122"/>
                <a:sym typeface="+mn-ea"/>
              </a:rPr>
              <a:t>内容标题</a:t>
            </a:r>
            <a:endParaRPr lang="zh-CN" altLang="en-US" sz="2400" b="1" dirty="0">
              <a:solidFill>
                <a:srgbClr val="162C56"/>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143339" y="4749263"/>
            <a:ext cx="4071971" cy="787499"/>
          </a:xfrm>
          <a:prstGeom prst="rect">
            <a:avLst/>
          </a:prstGeom>
          <a:noFill/>
        </p:spPr>
        <p:txBody>
          <a:bodyPr wrap="square" lIns="91416" tIns="45708" rIns="91416" bIns="45708" rtlCol="0">
            <a:spAutoFit/>
          </a:bodyPr>
          <a:lstStyle/>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内容正文内容正文内容正文内容正文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8" name="图片 17" descr="123"/>
          <p:cNvPicPr>
            <a:picLocks noChangeAspect="1"/>
          </p:cNvPicPr>
          <p:nvPr/>
        </p:nvPicPr>
        <p:blipFill>
          <a:blip r:embed="rId1"/>
          <a:stretch>
            <a:fillRect/>
          </a:stretch>
        </p:blipFill>
        <p:spPr>
          <a:xfrm>
            <a:off x="9357995" y="165100"/>
            <a:ext cx="2398395" cy="484505"/>
          </a:xfrm>
          <a:prstGeom prst="rect">
            <a:avLst/>
          </a:prstGeom>
        </p:spPr>
      </p:pic>
      <p:sp>
        <p:nvSpPr>
          <p:cNvPr id="19" name="矩形 18"/>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1"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7" name="图片 16"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bldLvl="0" animBg="1"/>
      <p:bldP spid="6" grpId="0" bldLvl="0" animBg="1"/>
      <p:bldP spid="7" grpId="0" bldLvl="0" animBg="1"/>
      <p:bldP spid="8" grpId="0" bldLvl="0" animBg="1"/>
      <p:bldP spid="9" grpId="0"/>
      <p:bldP spid="10" grpId="0"/>
      <p:bldP spid="11" grpId="0"/>
      <p:bldP spid="12" grpId="0"/>
      <p:bldP spid="13" grpId="0"/>
      <p:bldP spid="14" grpId="0"/>
      <p:bldP spid="15" grpId="0"/>
      <p:bldP spid="16" grpId="0"/>
      <p:bldP spid="19" grpId="0" bldLvl="0" animBg="1"/>
      <p:bldP spid="20" grpId="0"/>
      <p:bldP spid="21" grpId="0" animBg="1"/>
      <p:bldP spid="24" grpId="0" bldLvl="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a:t>
            </a:r>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菱形 19"/>
          <p:cNvSpPr/>
          <p:nvPr/>
        </p:nvSpPr>
        <p:spPr>
          <a:xfrm>
            <a:off x="1391478" y="1272390"/>
            <a:ext cx="1736153" cy="1736048"/>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1" name="菱形 20"/>
          <p:cNvSpPr/>
          <p:nvPr/>
        </p:nvSpPr>
        <p:spPr>
          <a:xfrm>
            <a:off x="1391478" y="4642887"/>
            <a:ext cx="1736153" cy="1738047"/>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2" name="菱形 21"/>
          <p:cNvSpPr/>
          <p:nvPr/>
        </p:nvSpPr>
        <p:spPr>
          <a:xfrm>
            <a:off x="9601027" y="2956640"/>
            <a:ext cx="1738152" cy="1738045"/>
          </a:xfrm>
          <a:prstGeom prst="diamond">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7603" rIns="0" bIns="57603" anchor="ctr"/>
          <a:lstStyle/>
          <a:p>
            <a:pPr algn="ctr">
              <a:defRPr/>
            </a:pPr>
            <a:r>
              <a:rPr lang="zh-CN" altLang="en-US" sz="2400" b="1" dirty="0">
                <a:latin typeface="微软雅黑" panose="020B0503020204020204" pitchFamily="34" charset="-122"/>
                <a:ea typeface="微软雅黑" panose="020B0503020204020204" pitchFamily="34" charset="-122"/>
              </a:rPr>
              <a:t>内容标题</a:t>
            </a:r>
            <a:endParaRPr lang="en-US" altLang="zh-CN" sz="2400" b="1" dirty="0">
              <a:latin typeface="微软雅黑" panose="020B0503020204020204" pitchFamily="34" charset="-122"/>
              <a:ea typeface="微软雅黑" panose="020B0503020204020204" pitchFamily="34" charset="-122"/>
            </a:endParaRPr>
          </a:p>
        </p:txBody>
      </p:sp>
      <p:sp>
        <p:nvSpPr>
          <p:cNvPr id="23" name="矩形 22"/>
          <p:cNvSpPr/>
          <p:nvPr/>
        </p:nvSpPr>
        <p:spPr>
          <a:xfrm>
            <a:off x="3162875" y="1536595"/>
            <a:ext cx="7829668" cy="1180853"/>
          </a:xfrm>
          <a:prstGeom prst="rect">
            <a:avLst/>
          </a:prstGeom>
        </p:spPr>
        <p:txBody>
          <a:bodyPr wrap="square" lIns="115205" tIns="57603" rIns="115205" bIns="57603">
            <a:spAutoFit/>
          </a:bodyPr>
          <a:lstStyle/>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1619825" y="3224252"/>
            <a:ext cx="7829668" cy="1180853"/>
          </a:xfrm>
          <a:prstGeom prst="rect">
            <a:avLst/>
          </a:prstGeom>
        </p:spPr>
        <p:txBody>
          <a:bodyPr wrap="square" lIns="115205" tIns="57603" rIns="115205" bIns="57603">
            <a:spAutoFit/>
          </a:bodyPr>
          <a:lstStyle/>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162875" y="4911910"/>
            <a:ext cx="7829668" cy="1180853"/>
          </a:xfrm>
          <a:prstGeom prst="rect">
            <a:avLst/>
          </a:prstGeom>
        </p:spPr>
        <p:txBody>
          <a:bodyPr wrap="square" lIns="115205" tIns="57603" rIns="115205" bIns="57603">
            <a:spAutoFit/>
          </a:bodyPr>
          <a:lstStyle/>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图片 11" descr="123"/>
          <p:cNvPicPr>
            <a:picLocks noChangeAspect="1"/>
          </p:cNvPicPr>
          <p:nvPr/>
        </p:nvPicPr>
        <p:blipFill>
          <a:blip r:embed="rId1"/>
          <a:stretch>
            <a:fillRect/>
          </a:stretch>
        </p:blipFill>
        <p:spPr>
          <a:xfrm>
            <a:off x="9357995" y="165100"/>
            <a:ext cx="2398395" cy="484505"/>
          </a:xfrm>
          <a:prstGeom prst="rect">
            <a:avLst/>
          </a:prstGeom>
        </p:spPr>
      </p:pic>
      <p:sp>
        <p:nvSpPr>
          <p:cNvPr id="13" name="矩形 12"/>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5" name="图片 4"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20" grpId="0" bldLvl="0" animBg="1"/>
      <p:bldP spid="21" grpId="0" bldLvl="0" animBg="1"/>
      <p:bldP spid="22" grpId="0" bldLvl="0" animBg="1"/>
      <p:bldP spid="23" grpId="0"/>
      <p:bldP spid="24" grpId="0"/>
      <p:bldP spid="25" grpId="0"/>
      <p:bldP spid="13" grpId="0" bldLvl="0" animBg="1"/>
      <p:bldP spid="14" grpId="0"/>
      <p:bldP spid="15" grpId="0" animBg="1"/>
      <p:bldP spid="18" grpId="0" bldLvl="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407888" y="1770742"/>
            <a:ext cx="2438400" cy="3846286"/>
          </a:xfrm>
          <a:prstGeom prst="roundRect">
            <a:avLst>
              <a:gd name="adj" fmla="val 7738"/>
            </a:avLst>
          </a:prstGeom>
          <a:noFill/>
          <a:ln>
            <a:solidFill>
              <a:srgbClr val="E0A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xxxxxxxxxxxxxxxx</a:t>
            </a:r>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圆角矩形 4"/>
          <p:cNvSpPr/>
          <p:nvPr/>
        </p:nvSpPr>
        <p:spPr>
          <a:xfrm>
            <a:off x="1647372" y="2061936"/>
            <a:ext cx="1988457"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p:nvPr/>
        </p:nvSpPr>
        <p:spPr bwMode="auto">
          <a:xfrm>
            <a:off x="1746496" y="2174885"/>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矩形 6"/>
          <p:cNvSpPr/>
          <p:nvPr/>
        </p:nvSpPr>
        <p:spPr>
          <a:xfrm>
            <a:off x="2129143" y="2197900"/>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647372" y="3389993"/>
            <a:ext cx="2050261"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Shape"/>
          <p:cNvSpPr/>
          <p:nvPr/>
        </p:nvSpPr>
        <p:spPr bwMode="auto">
          <a:xfrm>
            <a:off x="1744155" y="3514532"/>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矩形 9"/>
          <p:cNvSpPr/>
          <p:nvPr/>
        </p:nvSpPr>
        <p:spPr>
          <a:xfrm>
            <a:off x="2127973" y="3535080"/>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647372" y="4718050"/>
            <a:ext cx="1988457" cy="720270"/>
          </a:xfrm>
          <a:prstGeom prst="round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1744155" y="4830999"/>
            <a:ext cx="488605" cy="494373"/>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712"/>
                </a:lnTo>
                <a:lnTo>
                  <a:pt x="1004184" y="1202141"/>
                </a:lnTo>
                <a:lnTo>
                  <a:pt x="1008148" y="1202671"/>
                </a:lnTo>
                <a:lnTo>
                  <a:pt x="1012113" y="1202935"/>
                </a:lnTo>
                <a:lnTo>
                  <a:pt x="1016342" y="1202935"/>
                </a:lnTo>
                <a:lnTo>
                  <a:pt x="1020307" y="1202935"/>
                </a:lnTo>
                <a:lnTo>
                  <a:pt x="1024272" y="1202671"/>
                </a:lnTo>
                <a:lnTo>
                  <a:pt x="1028237" y="1202141"/>
                </a:lnTo>
                <a:lnTo>
                  <a:pt x="1032201" y="12017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E0A24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矩形 12"/>
          <p:cNvSpPr/>
          <p:nvPr/>
        </p:nvSpPr>
        <p:spPr>
          <a:xfrm>
            <a:off x="2116691" y="4847352"/>
            <a:ext cx="1569660" cy="461665"/>
          </a:xfrm>
          <a:prstGeom prst="rect">
            <a:avLst/>
          </a:prstGeom>
        </p:spPr>
        <p:txBody>
          <a:bodyPr wrap="non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内容标题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022497" y="1953834"/>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矩形 14"/>
          <p:cNvSpPr/>
          <p:nvPr/>
        </p:nvSpPr>
        <p:spPr>
          <a:xfrm>
            <a:off x="4022497" y="3325435"/>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矩形 15"/>
          <p:cNvSpPr/>
          <p:nvPr/>
        </p:nvSpPr>
        <p:spPr>
          <a:xfrm>
            <a:off x="4022497" y="4674508"/>
            <a:ext cx="6181045" cy="787523"/>
          </a:xfrm>
          <a:prstGeom prst="rect">
            <a:avLst/>
          </a:prstGeom>
        </p:spPr>
        <p:txBody>
          <a:bodyPr wrap="square">
            <a:spAutoFit/>
          </a:bodyPr>
          <a:lstStyle/>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内容正文内容正文内容正文内容正文内容正文内容正文内容正文</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450975">
              <a:lnSpc>
                <a:spcPct val="150000"/>
              </a:lnSpc>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pic>
        <p:nvPicPr>
          <p:cNvPr id="19" name="图片 18" descr="123"/>
          <p:cNvPicPr>
            <a:picLocks noChangeAspect="1"/>
          </p:cNvPicPr>
          <p:nvPr/>
        </p:nvPicPr>
        <p:blipFill>
          <a:blip r:embed="rId1"/>
          <a:stretch>
            <a:fillRect/>
          </a:stretch>
        </p:blipFill>
        <p:spPr>
          <a:xfrm>
            <a:off x="9357995" y="165100"/>
            <a:ext cx="2398395" cy="484505"/>
          </a:xfrm>
          <a:prstGeom prst="rect">
            <a:avLst/>
          </a:prstGeom>
        </p:spPr>
      </p:pic>
      <p:sp>
        <p:nvSpPr>
          <p:cNvPr id="20" name="矩形 19"/>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8" name="图片 17"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7" grpId="0" bldLvl="0" animBg="1"/>
      <p:bldP spid="2" grpId="0" bldLvl="0" animBg="1"/>
      <p:bldP spid="3" grpId="0"/>
      <p:bldP spid="4" grpId="0" animBg="1"/>
      <p:bldP spid="5" grpId="0" bldLvl="0" animBg="1"/>
      <p:bldP spid="6" grpId="0" bldLvl="0" animBg="1"/>
      <p:bldP spid="7" grpId="0"/>
      <p:bldP spid="8" grpId="0" bldLvl="0" animBg="1"/>
      <p:bldP spid="9" grpId="0" bldLvl="0" animBg="1"/>
      <p:bldP spid="10" grpId="0"/>
      <p:bldP spid="11" grpId="0" bldLvl="0" animBg="1"/>
      <p:bldP spid="12" grpId="0" bldLvl="0" animBg="1"/>
      <p:bldP spid="13" grpId="0"/>
      <p:bldP spid="14" grpId="0"/>
      <p:bldP spid="15" grpId="0"/>
      <p:bldP spid="16" grpId="0"/>
      <p:bldP spid="20" grpId="0" bldLvl="0" animBg="1"/>
      <p:bldP spid="21" grpId="0"/>
      <p:bldP spid="22" grpId="0" animBg="1"/>
      <p:bldP spid="25" grpId="0" bldLvl="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flipH="1">
            <a:off x="0" y="1849865"/>
            <a:ext cx="3822707" cy="3162251"/>
          </a:xfrm>
          <a:custGeom>
            <a:avLst/>
            <a:gdLst>
              <a:gd name="connsiteX0" fmla="*/ 1109530 w 2867030"/>
              <a:gd name="connsiteY0" fmla="*/ 0 h 2371688"/>
              <a:gd name="connsiteX1" fmla="*/ 1185300 w 2867030"/>
              <a:gd name="connsiteY1" fmla="*/ 0 h 2371688"/>
              <a:gd name="connsiteX2" fmla="*/ 2867030 w 2867030"/>
              <a:gd name="connsiteY2" fmla="*/ 0 h 2371688"/>
              <a:gd name="connsiteX3" fmla="*/ 2867030 w 2867030"/>
              <a:gd name="connsiteY3" fmla="*/ 2371687 h 2371688"/>
              <a:gd name="connsiteX4" fmla="*/ 1185320 w 2867030"/>
              <a:gd name="connsiteY4" fmla="*/ 2371687 h 2371688"/>
              <a:gd name="connsiteX5" fmla="*/ 1185300 w 2867030"/>
              <a:gd name="connsiteY5" fmla="*/ 2371688 h 2371688"/>
              <a:gd name="connsiteX6" fmla="*/ 1185281 w 2867030"/>
              <a:gd name="connsiteY6" fmla="*/ 2371687 h 2371688"/>
              <a:gd name="connsiteX7" fmla="*/ 1109530 w 2867030"/>
              <a:gd name="connsiteY7" fmla="*/ 2371687 h 2371688"/>
              <a:gd name="connsiteX8" fmla="*/ 1109530 w 2867030"/>
              <a:gd name="connsiteY8" fmla="*/ 2367860 h 2371688"/>
              <a:gd name="connsiteX9" fmla="*/ 1064110 w 2867030"/>
              <a:gd name="connsiteY9" fmla="*/ 2365566 h 2371688"/>
              <a:gd name="connsiteX10" fmla="*/ 0 w 2867030"/>
              <a:gd name="connsiteY10" fmla="*/ 1185844 h 2371688"/>
              <a:gd name="connsiteX11" fmla="*/ 1064110 w 2867030"/>
              <a:gd name="connsiteY11" fmla="*/ 6122 h 2371688"/>
              <a:gd name="connsiteX12" fmla="*/ 1109530 w 2867030"/>
              <a:gd name="connsiteY12" fmla="*/ 3828 h 237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7030" h="2371688">
                <a:moveTo>
                  <a:pt x="1109530" y="0"/>
                </a:moveTo>
                <a:lnTo>
                  <a:pt x="1185300" y="0"/>
                </a:lnTo>
                <a:lnTo>
                  <a:pt x="2867030" y="0"/>
                </a:lnTo>
                <a:lnTo>
                  <a:pt x="2867030" y="2371687"/>
                </a:lnTo>
                <a:lnTo>
                  <a:pt x="1185320" y="2371687"/>
                </a:lnTo>
                <a:lnTo>
                  <a:pt x="1185300" y="2371688"/>
                </a:lnTo>
                <a:lnTo>
                  <a:pt x="1185281" y="2371687"/>
                </a:lnTo>
                <a:lnTo>
                  <a:pt x="1109530" y="2371687"/>
                </a:lnTo>
                <a:lnTo>
                  <a:pt x="1109530" y="2367860"/>
                </a:lnTo>
                <a:lnTo>
                  <a:pt x="1064110" y="2365566"/>
                </a:lnTo>
                <a:cubicBezTo>
                  <a:pt x="466415" y="2304839"/>
                  <a:pt x="0" y="1799835"/>
                  <a:pt x="0" y="1185844"/>
                </a:cubicBezTo>
                <a:cubicBezTo>
                  <a:pt x="0" y="571853"/>
                  <a:pt x="466415" y="66849"/>
                  <a:pt x="1064110" y="6122"/>
                </a:cubicBezTo>
                <a:lnTo>
                  <a:pt x="1109530" y="3828"/>
                </a:lnTo>
                <a:close/>
              </a:path>
            </a:pathLst>
          </a:cu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 name="任意多边形 5"/>
          <p:cNvSpPr/>
          <p:nvPr/>
        </p:nvSpPr>
        <p:spPr>
          <a:xfrm flipH="1">
            <a:off x="1" y="2025454"/>
            <a:ext cx="3610132" cy="2811072"/>
          </a:xfrm>
          <a:custGeom>
            <a:avLst/>
            <a:gdLst>
              <a:gd name="connsiteX0" fmla="*/ 1397108 w 3610132"/>
              <a:gd name="connsiteY0" fmla="*/ 0 h 2811072"/>
              <a:gd name="connsiteX1" fmla="*/ 1492517 w 3610132"/>
              <a:gd name="connsiteY1" fmla="*/ 0 h 2811072"/>
              <a:gd name="connsiteX2" fmla="*/ 3610132 w 3610132"/>
              <a:gd name="connsiteY2" fmla="*/ 0 h 2811072"/>
              <a:gd name="connsiteX3" fmla="*/ 3610132 w 3610132"/>
              <a:gd name="connsiteY3" fmla="*/ 2811072 h 2811072"/>
              <a:gd name="connsiteX4" fmla="*/ 1492517 w 3610132"/>
              <a:gd name="connsiteY4" fmla="*/ 2811072 h 2811072"/>
              <a:gd name="connsiteX5" fmla="*/ 1397108 w 3610132"/>
              <a:gd name="connsiteY5" fmla="*/ 2811072 h 2811072"/>
              <a:gd name="connsiteX6" fmla="*/ 1397108 w 3610132"/>
              <a:gd name="connsiteY6" fmla="*/ 2806535 h 2811072"/>
              <a:gd name="connsiteX7" fmla="*/ 1339916 w 3610132"/>
              <a:gd name="connsiteY7" fmla="*/ 2803816 h 2811072"/>
              <a:gd name="connsiteX8" fmla="*/ 0 w 3610132"/>
              <a:gd name="connsiteY8" fmla="*/ 1405536 h 2811072"/>
              <a:gd name="connsiteX9" fmla="*/ 1339916 w 3610132"/>
              <a:gd name="connsiteY9" fmla="*/ 7257 h 2811072"/>
              <a:gd name="connsiteX10" fmla="*/ 1397108 w 3610132"/>
              <a:gd name="connsiteY10" fmla="*/ 4537 h 2811072"/>
              <a:gd name="connsiteX0-1" fmla="*/ 1397108 w 3622832"/>
              <a:gd name="connsiteY0-2" fmla="*/ 0 h 2811072"/>
              <a:gd name="connsiteX1-3" fmla="*/ 1492517 w 3622832"/>
              <a:gd name="connsiteY1-4" fmla="*/ 0 h 2811072"/>
              <a:gd name="connsiteX2-5" fmla="*/ 3610132 w 3622832"/>
              <a:gd name="connsiteY2-6" fmla="*/ 0 h 2811072"/>
              <a:gd name="connsiteX3-7" fmla="*/ 3610132 w 3622832"/>
              <a:gd name="connsiteY3-8" fmla="*/ 2811072 h 2811072"/>
              <a:gd name="connsiteX4-9" fmla="*/ 3622832 w 3622832"/>
              <a:gd name="connsiteY4-10" fmla="*/ 2806896 h 2811072"/>
              <a:gd name="connsiteX5-11" fmla="*/ 1492517 w 3622832"/>
              <a:gd name="connsiteY5-12" fmla="*/ 2811072 h 2811072"/>
              <a:gd name="connsiteX6-13" fmla="*/ 1397108 w 3622832"/>
              <a:gd name="connsiteY6-14" fmla="*/ 2811072 h 2811072"/>
              <a:gd name="connsiteX7-15" fmla="*/ 1397108 w 3622832"/>
              <a:gd name="connsiteY7-16" fmla="*/ 2806535 h 2811072"/>
              <a:gd name="connsiteX8-17" fmla="*/ 1339916 w 3622832"/>
              <a:gd name="connsiteY8-18" fmla="*/ 2803816 h 2811072"/>
              <a:gd name="connsiteX9-19" fmla="*/ 0 w 3622832"/>
              <a:gd name="connsiteY9-20" fmla="*/ 1405536 h 2811072"/>
              <a:gd name="connsiteX10-21" fmla="*/ 1339916 w 3622832"/>
              <a:gd name="connsiteY10-22" fmla="*/ 7257 h 2811072"/>
              <a:gd name="connsiteX11" fmla="*/ 1397108 w 3622832"/>
              <a:gd name="connsiteY11" fmla="*/ 4537 h 2811072"/>
              <a:gd name="connsiteX12" fmla="*/ 1397108 w 3622832"/>
              <a:gd name="connsiteY12" fmla="*/ 0 h 2811072"/>
              <a:gd name="connsiteX0-23" fmla="*/ 1397108 w 3610132"/>
              <a:gd name="connsiteY0-24" fmla="*/ 0 h 2811072"/>
              <a:gd name="connsiteX1-25" fmla="*/ 1492517 w 3610132"/>
              <a:gd name="connsiteY1-26" fmla="*/ 0 h 2811072"/>
              <a:gd name="connsiteX2-27" fmla="*/ 3610132 w 3610132"/>
              <a:gd name="connsiteY2-28" fmla="*/ 0 h 2811072"/>
              <a:gd name="connsiteX3-29" fmla="*/ 3610132 w 3610132"/>
              <a:gd name="connsiteY3-30" fmla="*/ 2811072 h 2811072"/>
              <a:gd name="connsiteX4-31" fmla="*/ 1492517 w 3610132"/>
              <a:gd name="connsiteY4-32" fmla="*/ 2811072 h 2811072"/>
              <a:gd name="connsiteX5-33" fmla="*/ 1397108 w 3610132"/>
              <a:gd name="connsiteY5-34" fmla="*/ 2811072 h 2811072"/>
              <a:gd name="connsiteX6-35" fmla="*/ 1397108 w 3610132"/>
              <a:gd name="connsiteY6-36" fmla="*/ 2806535 h 2811072"/>
              <a:gd name="connsiteX7-37" fmla="*/ 1339916 w 3610132"/>
              <a:gd name="connsiteY7-38" fmla="*/ 2803816 h 2811072"/>
              <a:gd name="connsiteX8-39" fmla="*/ 0 w 3610132"/>
              <a:gd name="connsiteY8-40" fmla="*/ 1405536 h 2811072"/>
              <a:gd name="connsiteX9-41" fmla="*/ 1339916 w 3610132"/>
              <a:gd name="connsiteY9-42" fmla="*/ 7257 h 2811072"/>
              <a:gd name="connsiteX10-43" fmla="*/ 1397108 w 3610132"/>
              <a:gd name="connsiteY10-44" fmla="*/ 4537 h 2811072"/>
              <a:gd name="connsiteX11-45" fmla="*/ 1397108 w 3610132"/>
              <a:gd name="connsiteY11-46" fmla="*/ 0 h 2811072"/>
              <a:gd name="connsiteX0-47" fmla="*/ 3610132 w 3732052"/>
              <a:gd name="connsiteY0-48" fmla="*/ 2811072 h 2932992"/>
              <a:gd name="connsiteX1-49" fmla="*/ 1492517 w 3732052"/>
              <a:gd name="connsiteY1-50" fmla="*/ 2811072 h 2932992"/>
              <a:gd name="connsiteX2-51" fmla="*/ 1397108 w 3732052"/>
              <a:gd name="connsiteY2-52" fmla="*/ 2811072 h 2932992"/>
              <a:gd name="connsiteX3-53" fmla="*/ 1397108 w 3732052"/>
              <a:gd name="connsiteY3-54" fmla="*/ 2806535 h 2932992"/>
              <a:gd name="connsiteX4-55" fmla="*/ 1339916 w 3732052"/>
              <a:gd name="connsiteY4-56" fmla="*/ 2803816 h 2932992"/>
              <a:gd name="connsiteX5-57" fmla="*/ 0 w 3732052"/>
              <a:gd name="connsiteY5-58" fmla="*/ 1405536 h 2932992"/>
              <a:gd name="connsiteX6-59" fmla="*/ 1339916 w 3732052"/>
              <a:gd name="connsiteY6-60" fmla="*/ 7257 h 2932992"/>
              <a:gd name="connsiteX7-61" fmla="*/ 1397108 w 3732052"/>
              <a:gd name="connsiteY7-62" fmla="*/ 4537 h 2932992"/>
              <a:gd name="connsiteX8-63" fmla="*/ 1397108 w 3732052"/>
              <a:gd name="connsiteY8-64" fmla="*/ 0 h 2932992"/>
              <a:gd name="connsiteX9-65" fmla="*/ 1492517 w 3732052"/>
              <a:gd name="connsiteY9-66" fmla="*/ 0 h 2932992"/>
              <a:gd name="connsiteX10-67" fmla="*/ 3610132 w 3732052"/>
              <a:gd name="connsiteY10-68" fmla="*/ 0 h 2932992"/>
              <a:gd name="connsiteX11-69" fmla="*/ 3732052 w 3732052"/>
              <a:gd name="connsiteY11-70" fmla="*/ 2932992 h 2932992"/>
              <a:gd name="connsiteX0-71" fmla="*/ 3610132 w 3610132"/>
              <a:gd name="connsiteY0-72" fmla="*/ 2811072 h 2811072"/>
              <a:gd name="connsiteX1-73" fmla="*/ 1492517 w 3610132"/>
              <a:gd name="connsiteY1-74" fmla="*/ 2811072 h 2811072"/>
              <a:gd name="connsiteX2-75" fmla="*/ 1397108 w 3610132"/>
              <a:gd name="connsiteY2-76" fmla="*/ 2811072 h 2811072"/>
              <a:gd name="connsiteX3-77" fmla="*/ 1397108 w 3610132"/>
              <a:gd name="connsiteY3-78" fmla="*/ 2806535 h 2811072"/>
              <a:gd name="connsiteX4-79" fmla="*/ 1339916 w 3610132"/>
              <a:gd name="connsiteY4-80" fmla="*/ 2803816 h 2811072"/>
              <a:gd name="connsiteX5-81" fmla="*/ 0 w 3610132"/>
              <a:gd name="connsiteY5-82" fmla="*/ 1405536 h 2811072"/>
              <a:gd name="connsiteX6-83" fmla="*/ 1339916 w 3610132"/>
              <a:gd name="connsiteY6-84" fmla="*/ 7257 h 2811072"/>
              <a:gd name="connsiteX7-85" fmla="*/ 1397108 w 3610132"/>
              <a:gd name="connsiteY7-86" fmla="*/ 4537 h 2811072"/>
              <a:gd name="connsiteX8-87" fmla="*/ 1397108 w 3610132"/>
              <a:gd name="connsiteY8-88" fmla="*/ 0 h 2811072"/>
              <a:gd name="connsiteX9-89" fmla="*/ 1492517 w 3610132"/>
              <a:gd name="connsiteY9-90" fmla="*/ 0 h 2811072"/>
              <a:gd name="connsiteX10-91" fmla="*/ 3610132 w 3610132"/>
              <a:gd name="connsiteY10-92" fmla="*/ 0 h 28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610132" h="2811072">
                <a:moveTo>
                  <a:pt x="3610132" y="2811072"/>
                </a:moveTo>
                <a:lnTo>
                  <a:pt x="1492517" y="2811072"/>
                </a:lnTo>
                <a:lnTo>
                  <a:pt x="1397108" y="2811072"/>
                </a:lnTo>
                <a:lnTo>
                  <a:pt x="1397108" y="2806535"/>
                </a:lnTo>
                <a:lnTo>
                  <a:pt x="1339916" y="2803816"/>
                </a:lnTo>
                <a:cubicBezTo>
                  <a:pt x="587305" y="2731838"/>
                  <a:pt x="0" y="2133276"/>
                  <a:pt x="0" y="1405536"/>
                </a:cubicBezTo>
                <a:cubicBezTo>
                  <a:pt x="0" y="677796"/>
                  <a:pt x="587305" y="79234"/>
                  <a:pt x="1339916" y="7257"/>
                </a:cubicBezTo>
                <a:lnTo>
                  <a:pt x="1397108" y="4537"/>
                </a:lnTo>
                <a:lnTo>
                  <a:pt x="1397108" y="0"/>
                </a:lnTo>
                <a:lnTo>
                  <a:pt x="1492517" y="0"/>
                </a:lnTo>
                <a:lnTo>
                  <a:pt x="3610132" y="0"/>
                </a:ln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文本框 6"/>
          <p:cNvSpPr txBox="1"/>
          <p:nvPr/>
        </p:nvSpPr>
        <p:spPr>
          <a:xfrm flipH="1">
            <a:off x="932937" y="2454286"/>
            <a:ext cx="1481495" cy="988347"/>
          </a:xfrm>
          <a:prstGeom prst="rect">
            <a:avLst/>
          </a:prstGeom>
          <a:noFill/>
        </p:spPr>
        <p:txBody>
          <a:bodyPr wrap="none" rtlCol="0">
            <a:spAutoFit/>
          </a:bodyPr>
          <a:lstStyle/>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目 录</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custDataLst>
              <p:tags r:id="rId1"/>
            </p:custDataLst>
          </p:nvPr>
        </p:nvGrpSpPr>
        <p:grpSpPr>
          <a:xfrm>
            <a:off x="6607625" y="2024697"/>
            <a:ext cx="5584368" cy="689873"/>
            <a:chOff x="6607627" y="1528717"/>
            <a:chExt cx="5584368" cy="689873"/>
          </a:xfrm>
        </p:grpSpPr>
        <p:sp>
          <p:nvSpPr>
            <p:cNvPr id="8" name="矩形 7"/>
            <p:cNvSpPr/>
            <p:nvPr>
              <p:custDataLst>
                <p:tags r:id="rId2"/>
              </p:custDataLst>
            </p:nvPr>
          </p:nvSpPr>
          <p:spPr>
            <a:xfrm>
              <a:off x="6947800" y="1538242"/>
              <a:ext cx="5244195"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2025</a:t>
              </a:r>
              <a:r>
                <a:rPr lang="zh-CN" altLang="en-US" sz="2400" b="1" dirty="0">
                  <a:latin typeface="微软雅黑" panose="020B0503020204020204" pitchFamily="34" charset="-122"/>
                  <a:ea typeface="微软雅黑" panose="020B0503020204020204" pitchFamily="34" charset="-122"/>
                </a:rPr>
                <a:t>年度重点工作开展情况</a:t>
              </a:r>
              <a:endParaRPr lang="en-US" altLang="zh-CN" sz="1000" b="1" dirty="0">
                <a:latin typeface="仿宋_GB2312" panose="02010609030101010101" pitchFamily="49" charset="-122"/>
                <a:ea typeface="仿宋_GB2312" panose="02010609030101010101" pitchFamily="49" charset="-122"/>
              </a:endParaRPr>
            </a:p>
          </p:txBody>
        </p:sp>
        <p:sp>
          <p:nvSpPr>
            <p:cNvPr id="9" name="椭圆 8"/>
            <p:cNvSpPr/>
            <p:nvPr>
              <p:custDataLst>
                <p:tags r:id="rId3"/>
              </p:custDataLst>
            </p:nvPr>
          </p:nvSpPr>
          <p:spPr>
            <a:xfrm>
              <a:off x="6607627" y="15287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custDataLst>
              <p:tags r:id="rId4"/>
            </p:custDataLst>
          </p:nvPr>
        </p:nvGrpSpPr>
        <p:grpSpPr>
          <a:xfrm>
            <a:off x="6607625" y="3182995"/>
            <a:ext cx="5584370" cy="689873"/>
            <a:chOff x="6607627" y="2366917"/>
            <a:chExt cx="5584370" cy="689873"/>
          </a:xfrm>
        </p:grpSpPr>
        <p:sp>
          <p:nvSpPr>
            <p:cNvPr id="10" name="矩形 9"/>
            <p:cNvSpPr/>
            <p:nvPr>
              <p:custDataLst>
                <p:tags r:id="rId5"/>
              </p:custDataLst>
            </p:nvPr>
          </p:nvSpPr>
          <p:spPr>
            <a:xfrm>
              <a:off x="6947801" y="2376442"/>
              <a:ext cx="5244196"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2025</a:t>
              </a:r>
              <a:r>
                <a:rPr lang="zh-CN" altLang="en-US" sz="2400" b="1" dirty="0">
                  <a:latin typeface="微软雅黑" panose="020B0503020204020204" pitchFamily="34" charset="-122"/>
                  <a:ea typeface="微软雅黑" panose="020B0503020204020204" pitchFamily="34" charset="-122"/>
                </a:rPr>
                <a:t>年度工作亮点</a:t>
              </a:r>
              <a:endParaRPr lang="en-US" altLang="zh-CN" sz="2400" b="1" dirty="0">
                <a:latin typeface="微软雅黑" panose="020B0503020204020204" pitchFamily="34" charset="-122"/>
                <a:ea typeface="微软雅黑" panose="020B0503020204020204" pitchFamily="34" charset="-122"/>
              </a:endParaRPr>
            </a:p>
          </p:txBody>
        </p:sp>
        <p:sp>
          <p:nvSpPr>
            <p:cNvPr id="11" name="椭圆 10"/>
            <p:cNvSpPr/>
            <p:nvPr>
              <p:custDataLst>
                <p:tags r:id="rId6"/>
              </p:custDataLst>
            </p:nvPr>
          </p:nvSpPr>
          <p:spPr>
            <a:xfrm>
              <a:off x="6607627" y="23669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7"/>
            </p:custDataLst>
          </p:nvPr>
        </p:nvGrpSpPr>
        <p:grpSpPr>
          <a:xfrm>
            <a:off x="6607630" y="4331768"/>
            <a:ext cx="5584370" cy="680348"/>
            <a:chOff x="6607627" y="3205117"/>
            <a:chExt cx="5584370" cy="680348"/>
          </a:xfrm>
        </p:grpSpPr>
        <p:sp>
          <p:nvSpPr>
            <p:cNvPr id="12" name="矩形 11"/>
            <p:cNvSpPr/>
            <p:nvPr>
              <p:custDataLst>
                <p:tags r:id="rId8"/>
              </p:custDataLst>
            </p:nvPr>
          </p:nvSpPr>
          <p:spPr>
            <a:xfrm>
              <a:off x="6947801" y="3205117"/>
              <a:ext cx="5244196" cy="680348"/>
            </a:xfrm>
            <a:prstGeom prst="rect">
              <a:avLst/>
            </a:prstGeom>
            <a:solidFill>
              <a:srgbClr val="162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2026</a:t>
              </a:r>
              <a:r>
                <a:rPr lang="zh-CN" altLang="en-US" sz="2400" b="1" dirty="0">
                  <a:latin typeface="微软雅黑" panose="020B0503020204020204" pitchFamily="34" charset="-122"/>
                  <a:ea typeface="微软雅黑" panose="020B0503020204020204" pitchFamily="34" charset="-122"/>
                </a:rPr>
                <a:t>年工作思路</a:t>
              </a:r>
              <a:endParaRPr lang="en-US" altLang="zh-CN" sz="2400" b="1" dirty="0">
                <a:latin typeface="微软雅黑" panose="020B0503020204020204" pitchFamily="34" charset="-122"/>
                <a:ea typeface="微软雅黑" panose="020B0503020204020204" pitchFamily="34" charset="-122"/>
              </a:endParaRPr>
            </a:p>
          </p:txBody>
        </p:sp>
        <p:sp>
          <p:nvSpPr>
            <p:cNvPr id="13" name="椭圆 12"/>
            <p:cNvSpPr/>
            <p:nvPr>
              <p:custDataLst>
                <p:tags r:id="rId9"/>
              </p:custDataLst>
            </p:nvPr>
          </p:nvSpPr>
          <p:spPr>
            <a:xfrm>
              <a:off x="6607627" y="3205117"/>
              <a:ext cx="680348" cy="680348"/>
            </a:xfrm>
            <a:prstGeom prst="ellipse">
              <a:avLst/>
            </a:prstGeom>
            <a:solidFill>
              <a:srgbClr val="DE9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478998" y="3430990"/>
            <a:ext cx="2389372" cy="743986"/>
          </a:xfrm>
          <a:prstGeom prst="rect">
            <a:avLst/>
          </a:prstGeom>
        </p:spPr>
        <p:txBody>
          <a:bodyPr wrap="none">
            <a:spAutoFit/>
          </a:bodyPr>
          <a:lstStyle/>
          <a:p>
            <a:pPr lvl="0" algn="ctr">
              <a:lnSpc>
                <a:spcPct val="150000"/>
              </a:lnSpc>
            </a:pPr>
            <a:r>
              <a:rPr lang="en-US" altLang="zh-CN" sz="3200" dirty="0">
                <a:solidFill>
                  <a:schemeClr val="bg1"/>
                </a:solidFill>
                <a:latin typeface="微软雅黑" panose="020B0503020204020204" pitchFamily="34" charset="-122"/>
                <a:ea typeface="微软雅黑" panose="020B0503020204020204" pitchFamily="34" charset="-122"/>
              </a:rPr>
              <a:t>CONTENTS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bldLst>
      <p:bldP spid="5" grpId="0" bldLvl="0" animBg="1"/>
      <p:bldP spid="6" grpId="0" animBg="1"/>
      <p:bldP spid="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50165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xxxxxxxxxxxxxxxxx</a:t>
            </a:r>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矩形 4"/>
          <p:cNvSpPr/>
          <p:nvPr/>
        </p:nvSpPr>
        <p:spPr>
          <a:xfrm>
            <a:off x="4616971" y="3912433"/>
            <a:ext cx="2458387" cy="2945567"/>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A</a:t>
            </a:r>
            <a:endParaRPr lang="en-US" altLang="zh-CN" sz="6000" dirty="0"/>
          </a:p>
          <a:p>
            <a:pPr algn="ctr"/>
            <a:endParaRPr lang="zh-CN" altLang="en-US" sz="6000" dirty="0"/>
          </a:p>
        </p:txBody>
      </p:sp>
      <p:sp>
        <p:nvSpPr>
          <p:cNvPr id="6" name="矩形 5"/>
          <p:cNvSpPr/>
          <p:nvPr/>
        </p:nvSpPr>
        <p:spPr>
          <a:xfrm>
            <a:off x="1922609" y="5219154"/>
            <a:ext cx="2458387" cy="1638846"/>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B</a:t>
            </a:r>
            <a:endParaRPr lang="zh-CN" altLang="en-US" sz="6000" dirty="0"/>
          </a:p>
        </p:txBody>
      </p:sp>
      <p:sp>
        <p:nvSpPr>
          <p:cNvPr id="7" name="矩形 6"/>
          <p:cNvSpPr/>
          <p:nvPr/>
        </p:nvSpPr>
        <p:spPr>
          <a:xfrm>
            <a:off x="7311333" y="5219154"/>
            <a:ext cx="2458387" cy="1638846"/>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C</a:t>
            </a:r>
            <a:endParaRPr lang="zh-CN" altLang="en-US" sz="6000" dirty="0"/>
          </a:p>
        </p:txBody>
      </p:sp>
      <p:sp>
        <p:nvSpPr>
          <p:cNvPr id="8" name="矩形 7"/>
          <p:cNvSpPr/>
          <p:nvPr/>
        </p:nvSpPr>
        <p:spPr>
          <a:xfrm>
            <a:off x="894241" y="3505475"/>
            <a:ext cx="2963204" cy="1341521"/>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sp>
        <p:nvSpPr>
          <p:cNvPr id="9" name="矩形 8"/>
          <p:cNvSpPr/>
          <p:nvPr/>
        </p:nvSpPr>
        <p:spPr>
          <a:xfrm>
            <a:off x="7500011" y="3505475"/>
            <a:ext cx="2963204" cy="1341521"/>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sym typeface="+mn-ea"/>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sp>
        <p:nvSpPr>
          <p:cNvPr id="10" name="矩形 9"/>
          <p:cNvSpPr/>
          <p:nvPr/>
        </p:nvSpPr>
        <p:spPr>
          <a:xfrm>
            <a:off x="4452042" y="1971324"/>
            <a:ext cx="2623316" cy="1710853"/>
          </a:xfrm>
          <a:prstGeom prst="rect">
            <a:avLst/>
          </a:prstGeom>
        </p:spPr>
        <p:txBody>
          <a:bodyPr wrap="square">
            <a:spAutoFit/>
          </a:bodyPr>
          <a:lstStyle/>
          <a:p>
            <a:pPr algn="ctr" defTabSz="1450975">
              <a:lnSpc>
                <a:spcPct val="150000"/>
              </a:lnSpc>
            </a:pPr>
            <a:r>
              <a:rPr lang="zh-CN" altLang="en-US" sz="2400" b="1" kern="0" dirty="0">
                <a:solidFill>
                  <a:srgbClr val="1D6295"/>
                </a:solidFill>
                <a:latin typeface="微软雅黑" panose="020B0503020204020204" pitchFamily="34" charset="-122"/>
                <a:ea typeface="微软雅黑" panose="020B0503020204020204" pitchFamily="34" charset="-122"/>
                <a:sym typeface="+mn-ea"/>
              </a:rPr>
              <a:t>内容标题</a:t>
            </a:r>
            <a:endParaRPr lang="en-US" altLang="zh-CN" sz="2400" b="1" kern="0" dirty="0">
              <a:solidFill>
                <a:srgbClr val="1D6295"/>
              </a:solidFill>
              <a:latin typeface="微软雅黑" panose="020B0503020204020204" pitchFamily="34" charset="-122"/>
              <a:ea typeface="微软雅黑" panose="020B0503020204020204" pitchFamily="34" charset="-122"/>
              <a:sym typeface="+mn-ea"/>
            </a:endParaRPr>
          </a:p>
          <a:p>
            <a:pPr algn="ctr" defTabSz="1450975">
              <a:lnSpc>
                <a:spcPct val="150000"/>
              </a:lnSpc>
            </a:pPr>
            <a:r>
              <a:rPr lang="zh-CN" altLang="en-US" sz="1600" dirty="0">
                <a:solidFill>
                  <a:sysClr val="windowText" lastClr="000000"/>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内容正文内容正文内容正文内容正文内容正文内容正文内容正文内容正文内容正文</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Open Sans" pitchFamily="34" charset="0"/>
            </a:endParaRPr>
          </a:p>
        </p:txBody>
      </p:sp>
      <p:pic>
        <p:nvPicPr>
          <p:cNvPr id="12" name="图片 11" descr="123"/>
          <p:cNvPicPr>
            <a:picLocks noChangeAspect="1"/>
          </p:cNvPicPr>
          <p:nvPr/>
        </p:nvPicPr>
        <p:blipFill>
          <a:blip r:embed="rId1"/>
          <a:stretch>
            <a:fillRect/>
          </a:stretch>
        </p:blipFill>
        <p:spPr>
          <a:xfrm>
            <a:off x="9357995" y="165100"/>
            <a:ext cx="2398395" cy="484505"/>
          </a:xfrm>
          <a:prstGeom prst="rect">
            <a:avLst/>
          </a:prstGeom>
        </p:spPr>
      </p:pic>
      <p:sp>
        <p:nvSpPr>
          <p:cNvPr id="13" name="矩形 12"/>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1" name="图片 10"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bldLvl="0" animBg="1"/>
      <p:bldP spid="6" grpId="0" bldLvl="0" animBg="1"/>
      <p:bldP spid="7" grpId="0" bldLvl="0" animBg="1"/>
      <p:bldP spid="8" grpId="0"/>
      <p:bldP spid="9" grpId="0"/>
      <p:bldP spid="10" grpId="0"/>
      <p:bldP spid="13" grpId="0" bldLvl="0" animBg="1"/>
      <p:bldP spid="14" grpId="0"/>
      <p:bldP spid="15" grpId="0" animBg="1"/>
      <p:bldP spid="18" grpId="0" bldLvl="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99592" y="123478"/>
            <a:ext cx="3855583" cy="911860"/>
          </a:xfrm>
          <a:prstGeom prst="rect">
            <a:avLst/>
          </a:prstGeom>
          <a:noFill/>
        </p:spPr>
        <p:txBody>
          <a:bodyPr wrap="square" lIns="91440" tIns="45720" rIns="91440" bIns="45720"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xxxxxxxxxx</a:t>
            </a:r>
            <a:endParaRPr lang="en-US" altLang="zh-CN" sz="2665" dirty="0">
              <a:solidFill>
                <a:schemeClr val="bg1"/>
              </a:solidFill>
              <a:latin typeface="微软雅黑" panose="020B0503020204020204" pitchFamily="34" charset="-122"/>
              <a:ea typeface="微软雅黑" panose="020B0503020204020204" pitchFamily="34" charset="-122"/>
            </a:endParaRPr>
          </a:p>
          <a:p>
            <a:endParaRPr lang="en-US" altLang="zh-CN" sz="2665"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椭圆 4"/>
          <p:cNvSpPr/>
          <p:nvPr/>
        </p:nvSpPr>
        <p:spPr>
          <a:xfrm>
            <a:off x="3429314" y="4261270"/>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椭圆 5"/>
          <p:cNvSpPr/>
          <p:nvPr/>
        </p:nvSpPr>
        <p:spPr>
          <a:xfrm>
            <a:off x="4161303" y="3027534"/>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椭圆 6"/>
          <p:cNvSpPr/>
          <p:nvPr/>
        </p:nvSpPr>
        <p:spPr>
          <a:xfrm>
            <a:off x="5616458" y="2523553"/>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椭圆 7"/>
          <p:cNvSpPr/>
          <p:nvPr/>
        </p:nvSpPr>
        <p:spPr>
          <a:xfrm>
            <a:off x="7041623" y="3027534"/>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椭圆 8"/>
          <p:cNvSpPr/>
          <p:nvPr/>
        </p:nvSpPr>
        <p:spPr>
          <a:xfrm>
            <a:off x="7713698" y="4261270"/>
            <a:ext cx="1056117" cy="1056117"/>
          </a:xfrm>
          <a:prstGeom prst="ellips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TextBox 63"/>
          <p:cNvSpPr txBox="1"/>
          <p:nvPr/>
        </p:nvSpPr>
        <p:spPr>
          <a:xfrm>
            <a:off x="4944383" y="1237306"/>
            <a:ext cx="2518301" cy="1249188"/>
          </a:xfrm>
          <a:prstGeom prst="rect">
            <a:avLst/>
          </a:prstGeom>
          <a:noFill/>
        </p:spPr>
        <p:txBody>
          <a:bodyPr wrap="square" lIns="0" tIns="0" rIns="0" bIns="0" rtlCol="0">
            <a:spAutoFit/>
          </a:bodyPr>
          <a:lstStyle/>
          <a:p>
            <a:pPr algn="ct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TextBox 65"/>
          <p:cNvSpPr txBox="1"/>
          <p:nvPr/>
        </p:nvSpPr>
        <p:spPr>
          <a:xfrm>
            <a:off x="8241756" y="2457123"/>
            <a:ext cx="2448272" cy="1249188"/>
          </a:xfrm>
          <a:prstGeom prst="rect">
            <a:avLst/>
          </a:prstGeom>
          <a:noFill/>
        </p:spPr>
        <p:txBody>
          <a:bodyPr wrap="square" lIns="0" tIns="0" rIns="0" bIns="0" rtlCol="0">
            <a:spAutoFit/>
          </a:bodyPr>
          <a:lstStyle/>
          <a:p>
            <a:pPr algn="l">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2" name="TextBox 67"/>
          <p:cNvSpPr txBox="1"/>
          <p:nvPr/>
        </p:nvSpPr>
        <p:spPr>
          <a:xfrm>
            <a:off x="9057847" y="4327663"/>
            <a:ext cx="2583547" cy="1249188"/>
          </a:xfrm>
          <a:prstGeom prst="rect">
            <a:avLst/>
          </a:prstGeom>
          <a:noFill/>
        </p:spPr>
        <p:txBody>
          <a:bodyPr wrap="square" lIns="0" tIns="0" rIns="0" bIns="0" rtlCol="0">
            <a:spAutoFit/>
          </a:bodyPr>
          <a:lstStyle/>
          <a:p>
            <a:pPr algn="l">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3" name="TextBox 69"/>
          <p:cNvSpPr txBox="1"/>
          <p:nvPr/>
        </p:nvSpPr>
        <p:spPr>
          <a:xfrm>
            <a:off x="1671535" y="2457123"/>
            <a:ext cx="2448272" cy="1249188"/>
          </a:xfrm>
          <a:prstGeom prst="rect">
            <a:avLst/>
          </a:prstGeom>
          <a:noFill/>
        </p:spPr>
        <p:txBody>
          <a:bodyPr wrap="square" lIns="0" tIns="0" rIns="0" bIns="0" rtlCol="0">
            <a:spAutoFit/>
          </a:bodyPr>
          <a:lstStyle/>
          <a:p>
            <a:pPr algn="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rPr>
              <a:t>内容标题</a:t>
            </a:r>
            <a:endParaRPr lang="en-US" altLang="zh-CN" sz="2400" b="1" dirty="0">
              <a:solidFill>
                <a:srgbClr val="E0A242"/>
              </a:solidFill>
              <a:latin typeface="微软雅黑" panose="020B0503020204020204" pitchFamily="34" charset="-122"/>
              <a:ea typeface="微软雅黑" panose="020B0503020204020204" pitchFamily="34" charset="-122"/>
            </a:endParaRPr>
          </a:p>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内容正文内容正文内容正文内容正文内容正文内容正文</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4" name="TextBox 71"/>
          <p:cNvSpPr txBox="1"/>
          <p:nvPr/>
        </p:nvSpPr>
        <p:spPr>
          <a:xfrm>
            <a:off x="1007435" y="4327663"/>
            <a:ext cx="2208245" cy="1249188"/>
          </a:xfrm>
          <a:prstGeom prst="rect">
            <a:avLst/>
          </a:prstGeom>
          <a:noFill/>
        </p:spPr>
        <p:txBody>
          <a:bodyPr wrap="square" lIns="0" tIns="0" rIns="0" bIns="0" rtlCol="0">
            <a:spAutoFit/>
          </a:bodyPr>
          <a:lstStyle/>
          <a:p>
            <a:pPr algn="r">
              <a:lnSpc>
                <a:spcPct val="150000"/>
              </a:lnSpc>
            </a:pPr>
            <a:r>
              <a:rPr lang="zh-CN" altLang="en-US" sz="2400" b="1" dirty="0">
                <a:solidFill>
                  <a:srgbClr val="E0A242"/>
                </a:solidFill>
                <a:latin typeface="微软雅黑" panose="020B0503020204020204" pitchFamily="34" charset="-122"/>
                <a:ea typeface="微软雅黑" panose="020B0503020204020204" pitchFamily="34" charset="-122"/>
                <a:sym typeface="+mn-ea"/>
              </a:rPr>
              <a:t>内容标题</a:t>
            </a:r>
            <a:endParaRPr lang="en-US" altLang="zh-CN" sz="2400" b="1" dirty="0">
              <a:solidFill>
                <a:srgbClr val="E0A242"/>
              </a:solidFill>
              <a:latin typeface="微软雅黑" panose="020B0503020204020204" pitchFamily="34" charset="-122"/>
              <a:ea typeface="微软雅黑" panose="020B0503020204020204" pitchFamily="34" charset="-122"/>
              <a:sym typeface="+mn-ea"/>
            </a:endParaRPr>
          </a:p>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mn-ea"/>
              </a:rPr>
              <a:t>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TextBox 87"/>
          <p:cNvSpPr txBox="1"/>
          <p:nvPr/>
        </p:nvSpPr>
        <p:spPr>
          <a:xfrm>
            <a:off x="3586788" y="4604663"/>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01</a:t>
            </a:r>
            <a:endParaRPr lang="zh-CN" altLang="en-US" sz="2400" dirty="0">
              <a:solidFill>
                <a:schemeClr val="bg1"/>
              </a:solidFill>
            </a:endParaRPr>
          </a:p>
        </p:txBody>
      </p:sp>
      <p:sp>
        <p:nvSpPr>
          <p:cNvPr id="16" name="TextBox 88"/>
          <p:cNvSpPr txBox="1"/>
          <p:nvPr/>
        </p:nvSpPr>
        <p:spPr>
          <a:xfrm>
            <a:off x="4318777" y="3380452"/>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02</a:t>
            </a:r>
            <a:endParaRPr lang="zh-CN" altLang="en-US" sz="2400" dirty="0">
              <a:solidFill>
                <a:schemeClr val="bg1"/>
              </a:solidFill>
            </a:endParaRPr>
          </a:p>
        </p:txBody>
      </p:sp>
      <p:sp>
        <p:nvSpPr>
          <p:cNvPr id="17" name="TextBox 89"/>
          <p:cNvSpPr txBox="1"/>
          <p:nvPr/>
        </p:nvSpPr>
        <p:spPr>
          <a:xfrm>
            <a:off x="5773932" y="2876471"/>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03</a:t>
            </a:r>
            <a:endParaRPr lang="zh-CN" altLang="en-US" sz="2400" dirty="0">
              <a:solidFill>
                <a:schemeClr val="bg1"/>
              </a:solidFill>
            </a:endParaRPr>
          </a:p>
        </p:txBody>
      </p:sp>
      <p:sp>
        <p:nvSpPr>
          <p:cNvPr id="18" name="TextBox 90"/>
          <p:cNvSpPr txBox="1"/>
          <p:nvPr/>
        </p:nvSpPr>
        <p:spPr>
          <a:xfrm>
            <a:off x="7199097" y="3380452"/>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04</a:t>
            </a:r>
            <a:endParaRPr lang="zh-CN" altLang="en-US" sz="2400" dirty="0">
              <a:solidFill>
                <a:schemeClr val="bg1"/>
              </a:solidFill>
            </a:endParaRPr>
          </a:p>
        </p:txBody>
      </p:sp>
      <p:sp>
        <p:nvSpPr>
          <p:cNvPr id="19" name="TextBox 91"/>
          <p:cNvSpPr txBox="1"/>
          <p:nvPr/>
        </p:nvSpPr>
        <p:spPr>
          <a:xfrm>
            <a:off x="7871172" y="4604663"/>
            <a:ext cx="741168" cy="369332"/>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en-US" altLang="zh-CN" sz="2400" dirty="0">
                <a:solidFill>
                  <a:schemeClr val="bg1"/>
                </a:solidFill>
              </a:rPr>
              <a:t>05</a:t>
            </a:r>
            <a:endParaRPr lang="zh-CN" altLang="en-US" sz="2400" dirty="0">
              <a:solidFill>
                <a:schemeClr val="bg1"/>
              </a:solidFill>
            </a:endParaRPr>
          </a:p>
        </p:txBody>
      </p:sp>
      <p:sp>
        <p:nvSpPr>
          <p:cNvPr id="20" name="椭圆 19"/>
          <p:cNvSpPr/>
          <p:nvPr/>
        </p:nvSpPr>
        <p:spPr>
          <a:xfrm>
            <a:off x="5185164" y="4200173"/>
            <a:ext cx="1828800" cy="18288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16"/>
          <p:cNvSpPr>
            <a:spLocks noChangeArrowheads="1"/>
          </p:cNvSpPr>
          <p:nvPr/>
        </p:nvSpPr>
        <p:spPr bwMode="auto">
          <a:xfrm>
            <a:off x="5181598" y="4720661"/>
            <a:ext cx="1828802" cy="662554"/>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内容主题</a:t>
            </a:r>
            <a:endParaRPr 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 name="图片 22" descr="123"/>
          <p:cNvPicPr>
            <a:picLocks noChangeAspect="1"/>
          </p:cNvPicPr>
          <p:nvPr/>
        </p:nvPicPr>
        <p:blipFill>
          <a:blip r:embed="rId1"/>
          <a:stretch>
            <a:fillRect/>
          </a:stretch>
        </p:blipFill>
        <p:spPr>
          <a:xfrm>
            <a:off x="9357995" y="165100"/>
            <a:ext cx="2398395" cy="484505"/>
          </a:xfrm>
          <a:prstGeom prst="rect">
            <a:avLst/>
          </a:prstGeom>
        </p:spPr>
      </p:pic>
      <p:sp>
        <p:nvSpPr>
          <p:cNvPr id="24" name="矩形 23"/>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第二章副标题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22" name="图片 21" descr="标志组合横白（白边）"/>
          <p:cNvPicPr>
            <a:picLocks noChangeAspect="1"/>
          </p:cNvPicPr>
          <p:nvPr userDrawn="1"/>
        </p:nvPicPr>
        <p:blipFill>
          <a:blip r:embed="rId2"/>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0" bldLvl="0" animBg="1"/>
      <p:bldP spid="3" grpId="0"/>
      <p:bldP spid="4" grpId="0" animBg="1"/>
      <p:bldP spid="5" grpId="0" bldLvl="0" animBg="1"/>
      <p:bldP spid="5" grpId="1" bldLvl="0" animBg="1"/>
      <p:bldP spid="5" grpId="2" bldLvl="0" animBg="1"/>
      <p:bldP spid="5" grpId="3" bldLvl="0" animBg="1"/>
      <p:bldP spid="6" grpId="0" bldLvl="0" animBg="1"/>
      <p:bldP spid="6" grpId="1" bldLvl="0" animBg="1"/>
      <p:bldP spid="6" grpId="2" bldLvl="0" animBg="1"/>
      <p:bldP spid="6" grpId="3" bldLvl="0" animBg="1"/>
      <p:bldP spid="7" grpId="0" bldLvl="0" animBg="1"/>
      <p:bldP spid="7" grpId="1" bldLvl="0" animBg="1"/>
      <p:bldP spid="7" grpId="2" bldLvl="0" animBg="1"/>
      <p:bldP spid="7" grpId="3" bldLvl="0" animBg="1"/>
      <p:bldP spid="8" grpId="0" bldLvl="0" animBg="1"/>
      <p:bldP spid="8" grpId="1" bldLvl="0" animBg="1"/>
      <p:bldP spid="8" grpId="2" bldLvl="0" animBg="1"/>
      <p:bldP spid="8" grpId="3" bldLvl="0" animBg="1"/>
      <p:bldP spid="9" grpId="0" bldLvl="0" animBg="1"/>
      <p:bldP spid="9" grpId="1" bldLvl="0" animBg="1"/>
      <p:bldP spid="9" grpId="2" bldLvl="0" animBg="1"/>
      <p:bldP spid="9" grpId="3" bldLvl="0" animBg="1"/>
      <p:bldP spid="10" grpId="0"/>
      <p:bldP spid="11" grpId="0"/>
      <p:bldP spid="12" grpId="0"/>
      <p:bldP spid="13" grpId="0"/>
      <p:bldP spid="14" grpId="0"/>
      <p:bldP spid="15" grpId="0"/>
      <p:bldP spid="15" grpId="1"/>
      <p:bldP spid="15" grpId="2"/>
      <p:bldP spid="15" grpId="3"/>
      <p:bldP spid="16" grpId="0"/>
      <p:bldP spid="16" grpId="1"/>
      <p:bldP spid="16" grpId="2"/>
      <p:bldP spid="16" grpId="3"/>
      <p:bldP spid="17" grpId="0"/>
      <p:bldP spid="17" grpId="1"/>
      <p:bldP spid="17" grpId="2"/>
      <p:bldP spid="17" grpId="3"/>
      <p:bldP spid="18" grpId="0"/>
      <p:bldP spid="18" grpId="1"/>
      <p:bldP spid="18" grpId="2"/>
      <p:bldP spid="18" grpId="3"/>
      <p:bldP spid="19" grpId="0"/>
      <p:bldP spid="19" grpId="1"/>
      <p:bldP spid="19" grpId="2"/>
      <p:bldP spid="19" grpId="3"/>
      <p:bldP spid="20" grpId="0" bldLvl="0" animBg="1"/>
      <p:bldP spid="21" grpId="0"/>
      <p:bldP spid="24" grpId="0" bldLvl="0" animBg="1"/>
      <p:bldP spid="25" grpId="0"/>
      <p:bldP spid="26" grpId="0" animBg="1"/>
      <p:bldP spid="29" grpId="0" bldLvl="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flipH="1">
            <a:off x="-1270" y="1576705"/>
            <a:ext cx="11236325" cy="3771900"/>
          </a:xfrm>
          <a:custGeom>
            <a:avLst/>
            <a:gdLst/>
            <a:ahLst/>
            <a:cxnLst>
              <a:cxn ang="3">
                <a:pos x="hc" y="t"/>
              </a:cxn>
              <a:cxn ang="cd2">
                <a:pos x="l" y="vc"/>
              </a:cxn>
              <a:cxn ang="cd4">
                <a:pos x="hc" y="b"/>
              </a:cxn>
              <a:cxn ang="0">
                <a:pos x="r" y="vc"/>
              </a:cxn>
            </a:cxnLst>
            <a:rect l="l" t="t" r="r" b="b"/>
            <a:pathLst>
              <a:path w="17695" h="5940">
                <a:moveTo>
                  <a:pt x="2970" y="0"/>
                </a:moveTo>
                <a:lnTo>
                  <a:pt x="13935" y="0"/>
                </a:lnTo>
                <a:lnTo>
                  <a:pt x="14725" y="0"/>
                </a:lnTo>
                <a:lnTo>
                  <a:pt x="17695" y="0"/>
                </a:lnTo>
                <a:lnTo>
                  <a:pt x="17695" y="2970"/>
                </a:lnTo>
                <a:lnTo>
                  <a:pt x="17695" y="5940"/>
                </a:lnTo>
                <a:lnTo>
                  <a:pt x="14725" y="5940"/>
                </a:lnTo>
                <a:lnTo>
                  <a:pt x="13935" y="5940"/>
                </a:lnTo>
                <a:lnTo>
                  <a:pt x="2970" y="5940"/>
                </a:lnTo>
                <a:cubicBezTo>
                  <a:pt x="1330" y="5940"/>
                  <a:pt x="0" y="4610"/>
                  <a:pt x="0" y="2970"/>
                </a:cubicBezTo>
                <a:cubicBezTo>
                  <a:pt x="0" y="1330"/>
                  <a:pt x="1330" y="0"/>
                  <a:pt x="2970" y="0"/>
                </a:cubicBezTo>
                <a:close/>
              </a:path>
            </a:pathLst>
          </a:cu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p>
        </p:txBody>
      </p:sp>
      <p:sp>
        <p:nvSpPr>
          <p:cNvPr id="7" name="文本框 6"/>
          <p:cNvSpPr txBox="1"/>
          <p:nvPr/>
        </p:nvSpPr>
        <p:spPr>
          <a:xfrm>
            <a:off x="4184636" y="2972723"/>
            <a:ext cx="2621280" cy="829945"/>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感谢聆听</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pic>
        <p:nvPicPr>
          <p:cNvPr id="2" name="图片 1" descr="234"/>
          <p:cNvPicPr>
            <a:picLocks noChangeAspect="1"/>
          </p:cNvPicPr>
          <p:nvPr/>
        </p:nvPicPr>
        <p:blipFill>
          <a:blip r:embed="rId1"/>
          <a:stretch>
            <a:fillRect/>
          </a:stretch>
        </p:blipFill>
        <p:spPr>
          <a:xfrm>
            <a:off x="725805" y="2677160"/>
            <a:ext cx="1541780" cy="1736090"/>
          </a:xfrm>
          <a:prstGeom prst="rect">
            <a:avLst/>
          </a:prstGeom>
        </p:spPr>
      </p:pic>
    </p:spTree>
  </p:cSld>
  <p:clrMapOvr>
    <a:masterClrMapping/>
  </p:clrMapOvr>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p:nvPr/>
        </p:nvSpPr>
        <p:spPr>
          <a:xfrm>
            <a:off x="6175938" y="2227918"/>
            <a:ext cx="6016061" cy="1174750"/>
          </a:xfrm>
          <a:prstGeom prst="rect">
            <a:avLst/>
          </a:prstGeom>
          <a:noFill/>
        </p:spPr>
        <p:txBody>
          <a:bodyPr wrap="square" lIns="68562" tIns="34281" rIns="68562" bIns="34281"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en-US" altLang="zh-CN" sz="3200" b="1" dirty="0">
                <a:solidFill>
                  <a:srgbClr val="062855"/>
                </a:solidFill>
              </a:rPr>
              <a:t>01 2025</a:t>
            </a:r>
            <a:r>
              <a:rPr lang="zh-CN" altLang="en-US" sz="3200" b="1" dirty="0">
                <a:solidFill>
                  <a:srgbClr val="062855"/>
                </a:solidFill>
              </a:rPr>
              <a:t>年度重点工作开展情况</a:t>
            </a:r>
            <a:endParaRPr lang="en-US" altLang="zh-CN" sz="3200" b="1" dirty="0">
              <a:solidFill>
                <a:srgbClr val="062855"/>
              </a:solidFill>
            </a:endParaRPr>
          </a:p>
          <a:p>
            <a:endParaRPr lang="en-US" altLang="zh-CN" sz="4000" b="1" dirty="0">
              <a:solidFill>
                <a:srgbClr val="062855"/>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328427" y="3543567"/>
            <a:ext cx="5409308" cy="898839"/>
            <a:chOff x="6375289" y="3219102"/>
            <a:chExt cx="5409308" cy="898839"/>
          </a:xfrm>
        </p:grpSpPr>
        <p:sp>
          <p:nvSpPr>
            <p:cNvPr id="17" name="文本框 16"/>
            <p:cNvSpPr txBox="1"/>
            <p:nvPr/>
          </p:nvSpPr>
          <p:spPr>
            <a:xfrm>
              <a:off x="6613005" y="3227639"/>
              <a:ext cx="249299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校园文化建设工作概况</a:t>
              </a:r>
              <a:endParaRPr lang="en-US" altLang="zh-CN"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613005" y="3748609"/>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行为文化建设</a:t>
              </a:r>
              <a:endParaRPr lang="en-US" altLang="zh-CN" dirty="0">
                <a:latin typeface="微软雅黑" panose="020B0503020204020204" pitchFamily="34" charset="-122"/>
                <a:ea typeface="微软雅黑" panose="020B0503020204020204" pitchFamily="34" charset="-122"/>
              </a:endParaRPr>
            </a:p>
          </p:txBody>
        </p:sp>
        <p:sp>
          <p:nvSpPr>
            <p:cNvPr id="16" name="椭圆 15"/>
            <p:cNvSpPr/>
            <p:nvPr/>
          </p:nvSpPr>
          <p:spPr>
            <a:xfrm>
              <a:off x="6375289" y="3304305"/>
              <a:ext cx="216000" cy="216000"/>
            </a:xfrm>
            <a:prstGeom prst="ellipse">
              <a:avLst/>
            </a:prstGeom>
            <a:solidFill>
              <a:srgbClr val="06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grpSp>
          <p:nvGrpSpPr>
            <p:cNvPr id="6" name="组合 5"/>
            <p:cNvGrpSpPr/>
            <p:nvPr/>
          </p:nvGrpSpPr>
          <p:grpSpPr>
            <a:xfrm>
              <a:off x="9508156" y="3219102"/>
              <a:ext cx="1807376" cy="369332"/>
              <a:chOff x="8985642" y="3227639"/>
              <a:chExt cx="1807376" cy="369332"/>
            </a:xfrm>
          </p:grpSpPr>
          <p:sp>
            <p:nvSpPr>
              <p:cNvPr id="19" name="文本框 18"/>
              <p:cNvSpPr txBox="1"/>
              <p:nvPr/>
            </p:nvSpPr>
            <p:spPr>
              <a:xfrm>
                <a:off x="9223358" y="3227639"/>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理念文化建设</a:t>
                </a:r>
                <a:endParaRPr lang="en-US" altLang="zh-CN" dirty="0">
                  <a:latin typeface="微软雅黑" panose="020B0503020204020204" pitchFamily="34" charset="-122"/>
                  <a:ea typeface="微软雅黑" panose="020B0503020204020204" pitchFamily="34" charset="-122"/>
                </a:endParaRPr>
              </a:p>
            </p:txBody>
          </p:sp>
          <p:sp>
            <p:nvSpPr>
              <p:cNvPr id="18" name="椭圆 17"/>
              <p:cNvSpPr/>
              <p:nvPr/>
            </p:nvSpPr>
            <p:spPr>
              <a:xfrm>
                <a:off x="8985642" y="330430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2" name="椭圆 21"/>
            <p:cNvSpPr/>
            <p:nvPr/>
          </p:nvSpPr>
          <p:spPr>
            <a:xfrm>
              <a:off x="6375289" y="382527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7" name="组合 6"/>
            <p:cNvGrpSpPr/>
            <p:nvPr/>
          </p:nvGrpSpPr>
          <p:grpSpPr>
            <a:xfrm>
              <a:off x="9515556" y="3733220"/>
              <a:ext cx="2269041" cy="369332"/>
              <a:chOff x="8985642" y="3748609"/>
              <a:chExt cx="2269041" cy="369332"/>
            </a:xfrm>
          </p:grpSpPr>
          <p:sp>
            <p:nvSpPr>
              <p:cNvPr id="24" name="椭圆 23"/>
              <p:cNvSpPr/>
              <p:nvPr/>
            </p:nvSpPr>
            <p:spPr>
              <a:xfrm>
                <a:off x="8985642" y="3825275"/>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文本框 24"/>
              <p:cNvSpPr txBox="1"/>
              <p:nvPr/>
            </p:nvSpPr>
            <p:spPr>
              <a:xfrm>
                <a:off x="9223358" y="3748609"/>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视觉形象文化建设</a:t>
                </a:r>
                <a:endParaRPr lang="en-US" altLang="zh-CN" dirty="0">
                  <a:latin typeface="微软雅黑" panose="020B0503020204020204" pitchFamily="34" charset="-122"/>
                  <a:ea typeface="微软雅黑" panose="020B0503020204020204" pitchFamily="34" charset="-122"/>
                </a:endParaRPr>
              </a:p>
            </p:txBody>
          </p:sp>
        </p:grpSp>
      </p:grpSp>
      <p:sp>
        <p:nvSpPr>
          <p:cNvPr id="26" name="椭圆 25"/>
          <p:cNvSpPr/>
          <p:nvPr/>
        </p:nvSpPr>
        <p:spPr>
          <a:xfrm>
            <a:off x="6328427" y="4680817"/>
            <a:ext cx="216000" cy="216000"/>
          </a:xfrm>
          <a:prstGeom prst="ellips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文本框 26"/>
          <p:cNvSpPr txBox="1"/>
          <p:nvPr/>
        </p:nvSpPr>
        <p:spPr>
          <a:xfrm>
            <a:off x="6566143" y="4587820"/>
            <a:ext cx="223651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校园环境文化建设</a:t>
            </a:r>
            <a:endParaRPr lang="en-US" altLang="zh-CN" sz="18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0" y="0"/>
            <a:ext cx="577088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51520" y="64830"/>
            <a:ext cx="4427477" cy="584775"/>
            <a:chOff x="251520" y="64830"/>
            <a:chExt cx="4427477" cy="584775"/>
          </a:xfrm>
        </p:grpSpPr>
        <p:sp>
          <p:nvSpPr>
            <p:cNvPr id="3" name="文本框 21"/>
            <p:cNvSpPr txBox="1"/>
            <p:nvPr/>
          </p:nvSpPr>
          <p:spPr>
            <a:xfrm>
              <a:off x="823414" y="64830"/>
              <a:ext cx="3855583" cy="584775"/>
            </a:xfrm>
            <a:prstGeom prst="rect">
              <a:avLst/>
            </a:prstGeom>
            <a:noFill/>
          </p:spPr>
          <p:txBody>
            <a:bodyPr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第一章副标题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5" name="矩形 4"/>
          <p:cNvSpPr/>
          <p:nvPr/>
        </p:nvSpPr>
        <p:spPr>
          <a:xfrm>
            <a:off x="911424" y="1462504"/>
            <a:ext cx="3840427" cy="1152128"/>
          </a:xfrm>
          <a:prstGeom prst="rect">
            <a:avLst/>
          </a:prstGeom>
          <a:solidFill>
            <a:srgbClr val="E0A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理念文化建设</a:t>
            </a:r>
            <a:endParaRPr lang="zh-CN" altLang="en-US" sz="2400" b="1" dirty="0">
              <a:latin typeface="微软雅黑" panose="020B0503020204020204" pitchFamily="34" charset="-122"/>
              <a:ea typeface="微软雅黑" panose="020B0503020204020204" pitchFamily="34" charset="-122"/>
            </a:endParaRPr>
          </a:p>
        </p:txBody>
      </p:sp>
      <p:sp>
        <p:nvSpPr>
          <p:cNvPr id="6" name="等腰三角形 5"/>
          <p:cNvSpPr/>
          <p:nvPr/>
        </p:nvSpPr>
        <p:spPr>
          <a:xfrm rot="19800000" flipH="1">
            <a:off x="4822928" y="1846548"/>
            <a:ext cx="445489" cy="384043"/>
          </a:xfrm>
          <a:prstGeom prst="triangl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文本框 7"/>
          <p:cNvSpPr txBox="1">
            <a:spLocks noChangeArrowheads="1"/>
          </p:cNvSpPr>
          <p:nvPr/>
        </p:nvSpPr>
        <p:spPr bwMode="auto">
          <a:xfrm>
            <a:off x="5334586" y="1634642"/>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en-US" sz="1200" spc="150" dirty="0">
                <a:solidFill>
                  <a:schemeClr val="tx1">
                    <a:lumMod val="65000"/>
                    <a:lumOff val="35000"/>
                  </a:schemeClr>
                </a:solidFill>
                <a:latin typeface="微软雅黑" panose="020B0503020204020204" pitchFamily="34" charset="-122"/>
                <a:sym typeface="+mn-ea"/>
              </a:rPr>
              <a:t>理念识别工作遵循”继往开来“原则，</a:t>
            </a:r>
            <a:r>
              <a:rPr lang="zh-CN" altLang="zh-CN" sz="1200" dirty="0">
                <a:solidFill>
                  <a:schemeClr val="tx1">
                    <a:lumMod val="65000"/>
                    <a:lumOff val="35000"/>
                  </a:schemeClr>
                </a:solidFill>
              </a:rPr>
              <a:t>积极推动理念文化顶层设计</a:t>
            </a:r>
            <a:r>
              <a:rPr lang="zh-CN" altLang="en-US" sz="1200" dirty="0">
                <a:solidFill>
                  <a:schemeClr val="tx1">
                    <a:lumMod val="65000"/>
                    <a:lumOff val="35000"/>
                  </a:schemeClr>
                </a:solidFill>
              </a:rPr>
              <a:t>，</a:t>
            </a:r>
            <a:r>
              <a:rPr lang="zh-CN" altLang="en-US" sz="1200" spc="150" dirty="0">
                <a:solidFill>
                  <a:schemeClr val="tx1">
                    <a:lumMod val="65000"/>
                    <a:lumOff val="35000"/>
                  </a:schemeClr>
                </a:solidFill>
                <a:latin typeface="微软雅黑" panose="020B0503020204020204" pitchFamily="34" charset="-122"/>
                <a:sym typeface="+mn-ea"/>
              </a:rPr>
              <a:t>实施项目制，形成了</a:t>
            </a:r>
            <a:r>
              <a:rPr lang="zh-CN" altLang="zh-CN" sz="1200" dirty="0">
                <a:solidFill>
                  <a:schemeClr val="tx1">
                    <a:lumMod val="65000"/>
                    <a:lumOff val="35000"/>
                  </a:schemeClr>
                </a:solidFill>
              </a:rPr>
              <a:t>《进一步加快校园文化建设的实施意见》</a:t>
            </a:r>
            <a:r>
              <a:rPr lang="zh-CN" altLang="en-US" sz="1200" dirty="0">
                <a:solidFill>
                  <a:schemeClr val="tx1">
                    <a:lumMod val="65000"/>
                    <a:lumOff val="35000"/>
                  </a:schemeClr>
                </a:solidFill>
              </a:rPr>
              <a:t>纲领性文件，</a:t>
            </a:r>
            <a:r>
              <a:rPr lang="zh-CN" altLang="zh-CN" sz="1200" dirty="0">
                <a:solidFill>
                  <a:schemeClr val="tx1">
                    <a:lumMod val="65000"/>
                    <a:lumOff val="35000"/>
                  </a:schemeClr>
                </a:solidFill>
              </a:rPr>
              <a:t>开展</a:t>
            </a:r>
            <a:r>
              <a:rPr lang="zh-CN" altLang="en-US" sz="1200" dirty="0">
                <a:solidFill>
                  <a:schemeClr val="tx1">
                    <a:lumMod val="65000"/>
                    <a:lumOff val="35000"/>
                  </a:schemeClr>
                </a:solidFill>
              </a:rPr>
              <a:t>了</a:t>
            </a:r>
            <a:r>
              <a:rPr lang="zh-CN" altLang="zh-CN" sz="1200" dirty="0">
                <a:solidFill>
                  <a:schemeClr val="tx1">
                    <a:lumMod val="65000"/>
                    <a:lumOff val="35000"/>
                  </a:schemeClr>
                </a:solidFill>
              </a:rPr>
              <a:t>丰富的理念文化活动，</a:t>
            </a:r>
            <a:r>
              <a:rPr lang="zh-CN" altLang="en-US" sz="1200" dirty="0">
                <a:solidFill>
                  <a:schemeClr val="tx1">
                    <a:lumMod val="65000"/>
                    <a:lumOff val="35000"/>
                  </a:schemeClr>
                </a:solidFill>
              </a:rPr>
              <a:t>营造了自下而上浓厚的理念文化建设氛围，</a:t>
            </a:r>
            <a:r>
              <a:rPr lang="zh-CN" altLang="zh-CN" sz="1200" dirty="0">
                <a:solidFill>
                  <a:schemeClr val="tx1">
                    <a:lumMod val="65000"/>
                    <a:lumOff val="35000"/>
                  </a:schemeClr>
                </a:solidFill>
              </a:rPr>
              <a:t>初步分析出师生较为认同的三全核心文化</a:t>
            </a:r>
            <a:r>
              <a:rPr lang="zh-CN" altLang="en-US" sz="1200" dirty="0">
                <a:solidFill>
                  <a:schemeClr val="tx1">
                    <a:lumMod val="65000"/>
                    <a:lumOff val="35000"/>
                  </a:schemeClr>
                </a:solidFill>
              </a:rPr>
              <a:t>，理念文化建设取得了重大进展。</a:t>
            </a:r>
            <a:endParaRPr lang="zh-CN" altLang="en-US" sz="1200" spc="150" dirty="0">
              <a:solidFill>
                <a:schemeClr val="tx1">
                  <a:lumMod val="65000"/>
                  <a:lumOff val="35000"/>
                </a:schemeClr>
              </a:solidFill>
              <a:latin typeface="微软雅黑" panose="020B0503020204020204" pitchFamily="34" charset="-122"/>
              <a:sym typeface="+mn-ea"/>
            </a:endParaRPr>
          </a:p>
        </p:txBody>
      </p:sp>
      <p:sp>
        <p:nvSpPr>
          <p:cNvPr id="8" name="矩形 7"/>
          <p:cNvSpPr/>
          <p:nvPr/>
        </p:nvSpPr>
        <p:spPr>
          <a:xfrm>
            <a:off x="911424" y="2674544"/>
            <a:ext cx="3840427" cy="1152128"/>
          </a:xfrm>
          <a:prstGeom prst="rect">
            <a:avLst/>
          </a:prstGeom>
          <a:solidFill>
            <a:srgbClr val="162C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行为文化建设</a:t>
            </a:r>
            <a:endParaRPr lang="en-US" altLang="zh-CN" sz="2400" b="1" dirty="0">
              <a:latin typeface="微软雅黑" panose="020B0503020204020204" pitchFamily="34" charset="-122"/>
              <a:ea typeface="微软雅黑" panose="020B0503020204020204" pitchFamily="34" charset="-122"/>
            </a:endParaRPr>
          </a:p>
        </p:txBody>
      </p:sp>
      <p:sp>
        <p:nvSpPr>
          <p:cNvPr id="9" name="等腰三角形 8"/>
          <p:cNvSpPr/>
          <p:nvPr/>
        </p:nvSpPr>
        <p:spPr>
          <a:xfrm rot="19800000" flipH="1">
            <a:off x="4822928" y="3058588"/>
            <a:ext cx="445489" cy="384043"/>
          </a:xfrm>
          <a:prstGeom prst="triangl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文本框 7"/>
          <p:cNvSpPr txBox="1">
            <a:spLocks noChangeArrowheads="1"/>
          </p:cNvSpPr>
          <p:nvPr/>
        </p:nvSpPr>
        <p:spPr bwMode="auto">
          <a:xfrm>
            <a:off x="5334586" y="2990180"/>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着力培育积极向上、笃行拓新的行为文化。明确了行为识别系统建设的内容，制定了全体教职工及师生的行为准则，为学校行为文化建设提供了制度保障。</a:t>
            </a:r>
            <a:endParaRPr lang="zh-CN" altLang="en-US" sz="1200" dirty="0">
              <a:solidFill>
                <a:schemeClr val="tx1">
                  <a:lumMod val="65000"/>
                  <a:lumOff val="35000"/>
                </a:schemeClr>
              </a:solidFill>
              <a:latin typeface="微软雅黑" panose="020B0503020204020204" pitchFamily="34" charset="-122"/>
            </a:endParaRPr>
          </a:p>
        </p:txBody>
      </p:sp>
      <p:sp>
        <p:nvSpPr>
          <p:cNvPr id="11" name="矩形 10"/>
          <p:cNvSpPr/>
          <p:nvPr/>
        </p:nvSpPr>
        <p:spPr>
          <a:xfrm>
            <a:off x="911424" y="3884080"/>
            <a:ext cx="3840427" cy="1152128"/>
          </a:xfrm>
          <a:prstGeom prst="rect">
            <a:avLst/>
          </a:prstGeom>
          <a:solidFill>
            <a:srgbClr val="E0A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视觉形象文化建设</a:t>
            </a:r>
            <a:endParaRPr lang="zh-CN" altLang="en-US" sz="2400" b="1" dirty="0">
              <a:latin typeface="微软雅黑" panose="020B0503020204020204" pitchFamily="34" charset="-122"/>
              <a:ea typeface="微软雅黑" panose="020B0503020204020204" pitchFamily="34" charset="-122"/>
            </a:endParaRPr>
          </a:p>
        </p:txBody>
      </p:sp>
      <p:sp>
        <p:nvSpPr>
          <p:cNvPr id="12" name="等腰三角形 11"/>
          <p:cNvSpPr/>
          <p:nvPr/>
        </p:nvSpPr>
        <p:spPr>
          <a:xfrm rot="19800000" flipH="1">
            <a:off x="4822928" y="4268124"/>
            <a:ext cx="445489" cy="384043"/>
          </a:xfrm>
          <a:prstGeom prst="triangle">
            <a:avLst/>
          </a:prstGeom>
          <a:solidFill>
            <a:srgbClr val="E0A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7"/>
          <p:cNvSpPr txBox="1">
            <a:spLocks noChangeArrowheads="1"/>
          </p:cNvSpPr>
          <p:nvPr/>
        </p:nvSpPr>
        <p:spPr bwMode="auto">
          <a:xfrm>
            <a:off x="5334586" y="3940260"/>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视觉系统</a:t>
            </a:r>
            <a:r>
              <a:rPr lang="en-US" altLang="zh-CN" sz="1200" dirty="0">
                <a:solidFill>
                  <a:schemeClr val="tx1">
                    <a:lumMod val="65000"/>
                    <a:lumOff val="35000"/>
                  </a:schemeClr>
                </a:solidFill>
                <a:latin typeface="微软雅黑" panose="020B0503020204020204" pitchFamily="34" charset="-122"/>
                <a:sym typeface="+mn-ea"/>
              </a:rPr>
              <a:t>VIS</a:t>
            </a:r>
            <a:r>
              <a:rPr lang="zh-CN" altLang="en-US" sz="1200" dirty="0">
                <a:solidFill>
                  <a:schemeClr val="tx1">
                    <a:lumMod val="65000"/>
                    <a:lumOff val="35000"/>
                  </a:schemeClr>
                </a:solidFill>
                <a:latin typeface="微软雅黑" panose="020B0503020204020204" pitchFamily="34" charset="-122"/>
                <a:sym typeface="+mn-ea"/>
              </a:rPr>
              <a:t>已日趋成熟，学校以</a:t>
            </a:r>
            <a:r>
              <a:rPr lang="en-US" altLang="zh-CN" sz="1200" dirty="0">
                <a:solidFill>
                  <a:schemeClr val="tx1">
                    <a:lumMod val="65000"/>
                    <a:lumOff val="35000"/>
                  </a:schemeClr>
                </a:solidFill>
                <a:latin typeface="微软雅黑" panose="020B0503020204020204" pitchFamily="34" charset="-122"/>
                <a:sym typeface="+mn-ea"/>
              </a:rPr>
              <a:t>VI</a:t>
            </a:r>
            <a:r>
              <a:rPr lang="zh-CN" altLang="en-US" sz="1200" dirty="0">
                <a:solidFill>
                  <a:schemeClr val="tx1">
                    <a:lumMod val="65000"/>
                    <a:lumOff val="35000"/>
                  </a:schemeClr>
                </a:solidFill>
                <a:latin typeface="微软雅黑" panose="020B0503020204020204" pitchFamily="34" charset="-122"/>
                <a:sym typeface="+mn-ea"/>
              </a:rPr>
              <a:t>为依据的标准化建设已基本完成。</a:t>
            </a:r>
            <a:r>
              <a:rPr lang="en-US" altLang="zh-CN" sz="1200" dirty="0">
                <a:solidFill>
                  <a:schemeClr val="tx1">
                    <a:lumMod val="65000"/>
                    <a:lumOff val="35000"/>
                  </a:schemeClr>
                </a:solidFill>
                <a:latin typeface="微软雅黑" panose="020B0503020204020204" pitchFamily="34" charset="-122"/>
                <a:sym typeface="+mn-ea"/>
              </a:rPr>
              <a:t>2020</a:t>
            </a:r>
            <a:r>
              <a:rPr lang="zh-CN" altLang="en-US" sz="1200" dirty="0">
                <a:solidFill>
                  <a:schemeClr val="tx1">
                    <a:lumMod val="65000"/>
                    <a:lumOff val="35000"/>
                  </a:schemeClr>
                </a:solidFill>
                <a:latin typeface="微软雅黑" panose="020B0503020204020204" pitchFamily="34" charset="-122"/>
                <a:sym typeface="+mn-ea"/>
              </a:rPr>
              <a:t>年新增智能化多媒体办公系统，创建了</a:t>
            </a:r>
            <a:r>
              <a:rPr lang="en-US" altLang="zh-CN" sz="1200" dirty="0">
                <a:solidFill>
                  <a:schemeClr val="tx1">
                    <a:lumMod val="65000"/>
                    <a:lumOff val="35000"/>
                  </a:schemeClr>
                </a:solidFill>
                <a:latin typeface="微软雅黑" panose="020B0503020204020204" pitchFamily="34" charset="-122"/>
                <a:sym typeface="+mn-ea"/>
              </a:rPr>
              <a:t>VI</a:t>
            </a:r>
            <a:r>
              <a:rPr lang="zh-CN" altLang="en-US" sz="1200" dirty="0">
                <a:solidFill>
                  <a:schemeClr val="tx1">
                    <a:lumMod val="65000"/>
                    <a:lumOff val="35000"/>
                  </a:schemeClr>
                </a:solidFill>
                <a:latin typeface="微软雅黑" panose="020B0503020204020204" pitchFamily="34" charset="-122"/>
                <a:sym typeface="+mn-ea"/>
              </a:rPr>
              <a:t>网站，将学院形象化为视觉语言，强化了视觉形象的整体性，规范了标识体系，有效维护了学院形象的统一性，塑造了学院精神特色的文化符号，提高了服务管理水平。</a:t>
            </a:r>
            <a:endParaRPr lang="zh-CN" altLang="en-US" sz="1200" dirty="0">
              <a:solidFill>
                <a:schemeClr val="tx1">
                  <a:lumMod val="65000"/>
                  <a:lumOff val="35000"/>
                </a:schemeClr>
              </a:solidFill>
              <a:latin typeface="微软雅黑" panose="020B0503020204020204" pitchFamily="34" charset="-122"/>
            </a:endParaRPr>
          </a:p>
        </p:txBody>
      </p:sp>
      <p:sp>
        <p:nvSpPr>
          <p:cNvPr id="14" name="矩形 13"/>
          <p:cNvSpPr/>
          <p:nvPr/>
        </p:nvSpPr>
        <p:spPr>
          <a:xfrm>
            <a:off x="911424" y="5096120"/>
            <a:ext cx="3840427" cy="1152128"/>
          </a:xfrm>
          <a:prstGeom prst="rect">
            <a:avLst/>
          </a:prstGeom>
          <a:solidFill>
            <a:srgbClr val="162C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校园环境文化建设</a:t>
            </a:r>
            <a:endParaRPr lang="zh-CN" altLang="en-US" sz="2400" b="1" dirty="0">
              <a:latin typeface="微软雅黑" panose="020B0503020204020204" pitchFamily="34" charset="-122"/>
              <a:ea typeface="微软雅黑" panose="020B0503020204020204" pitchFamily="34" charset="-122"/>
            </a:endParaRPr>
          </a:p>
        </p:txBody>
      </p:sp>
      <p:sp>
        <p:nvSpPr>
          <p:cNvPr id="15" name="等腰三角形 14"/>
          <p:cNvSpPr/>
          <p:nvPr/>
        </p:nvSpPr>
        <p:spPr>
          <a:xfrm rot="19800000" flipH="1">
            <a:off x="4822928" y="5480164"/>
            <a:ext cx="445489" cy="384043"/>
          </a:xfrm>
          <a:prstGeom prst="triangle">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7"/>
          <p:cNvSpPr txBox="1">
            <a:spLocks noChangeArrowheads="1"/>
          </p:cNvSpPr>
          <p:nvPr/>
        </p:nvSpPr>
        <p:spPr bwMode="auto">
          <a:xfrm>
            <a:off x="5334586" y="5206122"/>
            <a:ext cx="6180081" cy="8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200" dirty="0">
                <a:solidFill>
                  <a:schemeClr val="tx1">
                    <a:lumMod val="65000"/>
                    <a:lumOff val="35000"/>
                  </a:schemeClr>
                </a:solidFill>
                <a:latin typeface="微软雅黑" panose="020B0503020204020204" pitchFamily="34" charset="-122"/>
                <a:sym typeface="+mn-ea"/>
              </a:rPr>
              <a:t>大力建设特色鲜明、和谐统一的文化环境。环境导视系统、宣传设施、小品座椅已基本满足需求，雕塑与装置艺术、校园亮化系统、人文景观节点建设中。院（系、部）走廊标准化建设已基本完成，智慧办公空间建设已完成</a:t>
            </a:r>
            <a:r>
              <a:rPr lang="en-US" altLang="zh-CN" sz="1200" dirty="0">
                <a:solidFill>
                  <a:schemeClr val="tx1">
                    <a:lumMod val="65000"/>
                    <a:lumOff val="35000"/>
                  </a:schemeClr>
                </a:solidFill>
                <a:latin typeface="微软雅黑" panose="020B0503020204020204" pitchFamily="34" charset="-122"/>
                <a:sym typeface="+mn-ea"/>
              </a:rPr>
              <a:t>7</a:t>
            </a:r>
            <a:r>
              <a:rPr lang="zh-CN" altLang="en-US" sz="1200" dirty="0">
                <a:solidFill>
                  <a:schemeClr val="tx1">
                    <a:lumMod val="65000"/>
                    <a:lumOff val="35000"/>
                  </a:schemeClr>
                </a:solidFill>
                <a:latin typeface="微软雅黑" panose="020B0503020204020204" pitchFamily="34" charset="-122"/>
                <a:sym typeface="+mn-ea"/>
              </a:rPr>
              <a:t>个院系并修订了</a:t>
            </a:r>
            <a:r>
              <a:rPr lang="en-US" altLang="zh-CN" sz="1200" dirty="0">
                <a:solidFill>
                  <a:schemeClr val="tx1">
                    <a:lumMod val="65000"/>
                    <a:lumOff val="35000"/>
                  </a:schemeClr>
                </a:solidFill>
                <a:latin typeface="微软雅黑" panose="020B0503020204020204" pitchFamily="34" charset="-122"/>
                <a:sym typeface="+mn-ea"/>
              </a:rPr>
              <a:t>4</a:t>
            </a:r>
            <a:r>
              <a:rPr lang="zh-CN" altLang="en-US" sz="1200" dirty="0">
                <a:solidFill>
                  <a:schemeClr val="tx1">
                    <a:lumMod val="65000"/>
                    <a:lumOff val="35000"/>
                  </a:schemeClr>
                </a:solidFill>
                <a:latin typeface="微软雅黑" panose="020B0503020204020204" pitchFamily="34" charset="-122"/>
                <a:sym typeface="+mn-ea"/>
              </a:rPr>
              <a:t>各院系的建设方案；打造了</a:t>
            </a:r>
            <a:r>
              <a:rPr lang="en-US" altLang="zh-CN" sz="1200" dirty="0">
                <a:solidFill>
                  <a:schemeClr val="tx1">
                    <a:lumMod val="65000"/>
                    <a:lumOff val="35000"/>
                  </a:schemeClr>
                </a:solidFill>
                <a:latin typeface="微软雅黑" panose="020B0503020204020204" pitchFamily="34" charset="-122"/>
                <a:sym typeface="+mn-ea"/>
              </a:rPr>
              <a:t>2</a:t>
            </a:r>
            <a:r>
              <a:rPr lang="zh-CN" altLang="en-US" sz="1200" dirty="0">
                <a:solidFill>
                  <a:schemeClr val="tx1">
                    <a:lumMod val="65000"/>
                    <a:lumOff val="35000"/>
                  </a:schemeClr>
                </a:solidFill>
                <a:latin typeface="微软雅黑" panose="020B0503020204020204" pitchFamily="34" charset="-122"/>
                <a:sym typeface="+mn-ea"/>
              </a:rPr>
              <a:t>个特色书院；针对当前疫情形势，营造了浓厚的抗议防疫氛围，增强了师生防疫意识。</a:t>
            </a:r>
            <a:endParaRPr lang="zh-CN" altLang="en-US" sz="1200" dirty="0">
              <a:solidFill>
                <a:schemeClr val="tx1">
                  <a:lumMod val="65000"/>
                  <a:lumOff val="35000"/>
                </a:schemeClr>
              </a:solidFill>
              <a:latin typeface="微软雅黑" panose="020B0503020204020204" pitchFamily="34" charset="-122"/>
            </a:endParaRPr>
          </a:p>
        </p:txBody>
      </p:sp>
      <p:sp>
        <p:nvSpPr>
          <p:cNvPr id="27"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7" name="图片 16" descr="标志组合横白（白边）"/>
          <p:cNvPicPr>
            <a:picLocks noChangeAspect="1"/>
          </p:cNvPicPr>
          <p:nvPr userDrawn="1"/>
        </p:nvPicPr>
        <p:blipFill>
          <a:blip r:embed="rId1"/>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5" grpId="0" bldLvl="0" animBg="1"/>
      <p:bldP spid="6" grpId="0" bldLvl="0" animBg="1"/>
      <p:bldP spid="7" grpId="0"/>
      <p:bldP spid="8" grpId="0" bldLvl="0" animBg="1"/>
      <p:bldP spid="9" grpId="0" bldLvl="0" animBg="1"/>
      <p:bldP spid="10" grpId="0"/>
      <p:bldP spid="11" grpId="0" bldLvl="0" animBg="1"/>
      <p:bldP spid="12" grpId="0" bldLvl="0" animBg="1"/>
      <p:bldP spid="13" grpId="0"/>
      <p:bldP spid="14" grpId="0" bldLvl="0" animBg="1"/>
      <p:bldP spid="15" grpId="0" bldLvl="0" animBg="1"/>
      <p:bldP spid="16" grpId="0"/>
      <p:bldP spid="25" grpId="0" bldLvl="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 y="0"/>
            <a:ext cx="12192001" cy="771550"/>
            <a:chOff x="-1" y="0"/>
            <a:chExt cx="12192001" cy="771550"/>
          </a:xfrm>
        </p:grpSpPr>
        <p:sp>
          <p:nvSpPr>
            <p:cNvPr id="2" name="矩形 1"/>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理念文化建设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5" name="Rectangle 12"/>
          <p:cNvSpPr>
            <a:spLocks noChangeArrowheads="1"/>
          </p:cNvSpPr>
          <p:nvPr/>
        </p:nvSpPr>
        <p:spPr bwMode="gray">
          <a:xfrm>
            <a:off x="1500718" y="1733914"/>
            <a:ext cx="2144183" cy="1976967"/>
          </a:xfrm>
          <a:prstGeom prst="rect">
            <a:avLst/>
          </a:prstGeom>
          <a:solidFill>
            <a:srgbClr val="162C56"/>
          </a:solidFill>
          <a:ln>
            <a:solidFill>
              <a:srgbClr val="1D6295"/>
            </a:solidFill>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加强顶层设计</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6" name="Rectangle 13"/>
          <p:cNvSpPr>
            <a:spLocks noChangeArrowheads="1"/>
          </p:cNvSpPr>
          <p:nvPr/>
        </p:nvSpPr>
        <p:spPr bwMode="gray">
          <a:xfrm>
            <a:off x="1500718" y="4047431"/>
            <a:ext cx="2178049" cy="1976967"/>
          </a:xfrm>
          <a:prstGeom prst="rect">
            <a:avLst/>
          </a:prstGeom>
          <a:solidFill>
            <a:srgbClr val="162C56"/>
          </a:solidFill>
          <a:ln>
            <a:solidFill>
              <a:srgbClr val="1D6295"/>
            </a:solidFill>
          </a:ln>
          <a:effectLst>
            <a:outerShdw blurRad="50800" dist="38100" dir="2700000" algn="tl" rotWithShape="0">
              <a:prstClr val="black">
                <a:alpha val="40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全员参与</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17"/>
          <p:cNvSpPr>
            <a:spLocks noChangeArrowheads="1"/>
          </p:cNvSpPr>
          <p:nvPr/>
        </p:nvSpPr>
        <p:spPr bwMode="gray">
          <a:xfrm>
            <a:off x="3778251" y="1733914"/>
            <a:ext cx="7214293" cy="1976967"/>
          </a:xfrm>
          <a:prstGeom prst="rect">
            <a:avLst/>
          </a:prstGeom>
          <a:noFill/>
          <a:ln>
            <a:solidFill>
              <a:srgbClr val="DE9C35"/>
            </a:solid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chemeClr val="tx1">
                  <a:lumMod val="65000"/>
                  <a:lumOff val="35000"/>
                </a:schemeClr>
              </a:solidFill>
            </a:endParaRPr>
          </a:p>
        </p:txBody>
      </p:sp>
      <p:sp>
        <p:nvSpPr>
          <p:cNvPr id="8" name="Rectangle 19"/>
          <p:cNvSpPr>
            <a:spLocks noChangeArrowheads="1"/>
          </p:cNvSpPr>
          <p:nvPr/>
        </p:nvSpPr>
        <p:spPr bwMode="gray">
          <a:xfrm>
            <a:off x="3778252" y="4032615"/>
            <a:ext cx="7218913" cy="1976967"/>
          </a:xfrm>
          <a:prstGeom prst="rect">
            <a:avLst/>
          </a:prstGeom>
          <a:noFill/>
          <a:ln>
            <a:solidFill>
              <a:srgbClr val="E3AA52"/>
            </a:solid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chemeClr val="tx1">
                  <a:lumMod val="65000"/>
                  <a:lumOff val="35000"/>
                </a:schemeClr>
              </a:solidFill>
            </a:endParaRPr>
          </a:p>
        </p:txBody>
      </p:sp>
      <p:sp>
        <p:nvSpPr>
          <p:cNvPr id="9" name="Rectangle 23"/>
          <p:cNvSpPr>
            <a:spLocks noChangeArrowheads="1"/>
          </p:cNvSpPr>
          <p:nvPr/>
        </p:nvSpPr>
        <p:spPr bwMode="gray">
          <a:xfrm>
            <a:off x="4074624" y="2124682"/>
            <a:ext cx="7248000"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内容正文内容正文内容正文内容正文内容正文内容正文内容正文内容正文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eaLnBrk="1" hangingPunct="1">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内容正文</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Rectangle 23"/>
          <p:cNvSpPr>
            <a:spLocks noChangeArrowheads="1"/>
          </p:cNvSpPr>
          <p:nvPr/>
        </p:nvSpPr>
        <p:spPr bwMode="gray">
          <a:xfrm>
            <a:off x="3678767" y="4461959"/>
            <a:ext cx="7248000" cy="13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通过组织学校核心理念文化征集活动，和以党总支为单位的理念文化“大讨论”活动，充分调动了全员参与学校核心理念文化建设的积极性，营造了自下而上的学校理念文化建设氛围，初步分析出师生较为认同的三全核心文化。</a:t>
            </a:r>
            <a:endParaRPr lang="zh-CN" altLang="zh-CN" sz="1400" dirty="0">
              <a:latin typeface="微软雅黑" panose="020B0503020204020204" pitchFamily="34" charset="-122"/>
              <a:ea typeface="微软雅黑" panose="020B0503020204020204" pitchFamily="34" charset="-122"/>
            </a:endParaRPr>
          </a:p>
          <a:p>
            <a:pPr marL="0" indent="0" eaLnBrk="1" hangingPunct="1">
              <a:lnSpc>
                <a:spcPct val="150000"/>
              </a:lnSpc>
              <a:defRPr/>
            </a:pP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7" name="图片 16" descr="标志组合横白（白边）"/>
          <p:cNvPicPr>
            <a:picLocks noChangeAspect="1"/>
          </p:cNvPicPr>
          <p:nvPr userDrawn="1"/>
        </p:nvPicPr>
        <p:blipFill>
          <a:blip r:embed="rId1"/>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bldLvl="0" animBg="1"/>
      <p:bldP spid="6" grpId="0" bldLvl="0" animBg="1"/>
      <p:bldP spid="7" grpId="0" bldLvl="0" animBg="1"/>
      <p:bldP spid="8" grpId="0" bldLvl="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 y="0"/>
            <a:ext cx="12192001" cy="771550"/>
            <a:chOff x="-1" y="0"/>
            <a:chExt cx="12192001" cy="771550"/>
          </a:xfrm>
        </p:grpSpPr>
        <p:sp>
          <p:nvSpPr>
            <p:cNvPr id="26" name="矩形 25"/>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视觉形象文化建设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4" name="文本框 13"/>
          <p:cNvSpPr txBox="1"/>
          <p:nvPr/>
        </p:nvSpPr>
        <p:spPr>
          <a:xfrm>
            <a:off x="564302" y="995234"/>
            <a:ext cx="11063393" cy="2765885"/>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spc="200" dirty="0">
                <a:solidFill>
                  <a:srgbClr val="062855"/>
                </a:solidFill>
                <a:latin typeface="微软雅黑" panose="020B0503020204020204" pitchFamily="34" charset="-122"/>
                <a:ea typeface="微软雅黑" panose="020B0503020204020204" pitchFamily="34" charset="-122"/>
                <a:sym typeface="+mn-ea"/>
              </a:rPr>
              <a:t>拓展平台，提升服务水平</a:t>
            </a:r>
            <a:r>
              <a:rPr lang="en-US" altLang="zh-CN" b="1" spc="200" dirty="0">
                <a:solidFill>
                  <a:srgbClr val="062855"/>
                </a:solidFill>
                <a:latin typeface="微软雅黑" panose="020B0503020204020204" pitchFamily="34" charset="-122"/>
                <a:ea typeface="微软雅黑" panose="020B0503020204020204" pitchFamily="34" charset="-122"/>
                <a:sym typeface="+mn-ea"/>
              </a:rPr>
              <a:t>——</a:t>
            </a:r>
            <a:r>
              <a:rPr lang="zh-CN" altLang="en-US" b="1" spc="200" dirty="0">
                <a:solidFill>
                  <a:srgbClr val="062855"/>
                </a:solidFill>
                <a:latin typeface="微软雅黑" panose="020B0503020204020204" pitchFamily="34" charset="-122"/>
                <a:ea typeface="微软雅黑" panose="020B0503020204020204" pitchFamily="34" charset="-122"/>
                <a:sym typeface="+mn-ea"/>
              </a:rPr>
              <a:t>创建智能化多媒体平台，</a:t>
            </a:r>
            <a:r>
              <a:rPr lang="zh-CN" altLang="zh-CN" b="1" kern="100" dirty="0">
                <a:solidFill>
                  <a:srgbClr val="062855"/>
                </a:solidFill>
                <a:effectLst/>
                <a:latin typeface="微软雅黑" panose="020B0503020204020204" pitchFamily="34" charset="-122"/>
                <a:ea typeface="微软雅黑" panose="020B0503020204020204" pitchFamily="34" charset="-122"/>
                <a:cs typeface="仿宋_GB2312" panose="02010609030101010101" pitchFamily="49" charset="-122"/>
              </a:rPr>
              <a:t>塑造学院精神特色的文化符号</a:t>
            </a:r>
            <a:r>
              <a:rPr lang="zh-CN" altLang="en-US" b="1" spc="200" dirty="0">
                <a:solidFill>
                  <a:srgbClr val="062855"/>
                </a:solidFill>
                <a:latin typeface="微软雅黑" panose="020B0503020204020204" pitchFamily="34" charset="-122"/>
                <a:ea typeface="微软雅黑" panose="020B0503020204020204" pitchFamily="34" charset="-122"/>
                <a:sym typeface="+mn-ea"/>
              </a:rPr>
              <a:t>。</a:t>
            </a:r>
            <a:endParaRPr lang="en-US" altLang="zh-CN" b="1" spc="200" dirty="0">
              <a:solidFill>
                <a:srgbClr val="062855"/>
              </a:solidFill>
              <a:latin typeface="微软雅黑" panose="020B0503020204020204" pitchFamily="34" charset="-122"/>
              <a:ea typeface="微软雅黑" panose="020B0503020204020204" pitchFamily="34" charset="-122"/>
              <a:sym typeface="+mn-ea"/>
            </a:endParaRPr>
          </a:p>
          <a:p>
            <a:pPr>
              <a:lnSpc>
                <a:spcPct val="150000"/>
              </a:lnSpc>
            </a:pPr>
            <a:r>
              <a:rPr lang="en-US" altLang="zh-CN" sz="1800" kern="100" dirty="0">
                <a:effectLst/>
                <a:latin typeface="等线" panose="02010600030101010101" pitchFamily="2" charset="-122"/>
                <a:ea typeface="仿宋_GB2312" panose="02010609030101010101" pitchFamily="49"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创建了智能化多媒体办公平台，设计制作了</a:t>
            </a:r>
            <a:r>
              <a:rPr lang="en-US"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word</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标准样式、电子邮件模板、</a:t>
            </a:r>
            <a:r>
              <a:rPr lang="en-US"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PPT</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模板、</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各种场合的</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海报模板，规范了学院标识体系，将学院形象化为视觉语言，强化了视觉形象的整体性，彰显了学</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院</a:t>
            </a:r>
            <a:r>
              <a:rPr lang="zh-CN" altLang="zh-CN" sz="1600" kern="100" dirty="0">
                <a:effectLst/>
                <a:latin typeface="微软雅黑" panose="020B0503020204020204" pitchFamily="34" charset="-122"/>
                <a:ea typeface="微软雅黑" panose="020B0503020204020204" pitchFamily="34" charset="-122"/>
                <a:cs typeface="仿宋_GB2312" panose="02010609030101010101" pitchFamily="49" charset="-122"/>
              </a:rPr>
              <a:t>风貌</a:t>
            </a:r>
            <a:r>
              <a:rPr lang="zh-CN" altLang="en-US" sz="1600" kern="100" dirty="0">
                <a:effectLst/>
                <a:latin typeface="微软雅黑" panose="020B0503020204020204" pitchFamily="34" charset="-122"/>
                <a:ea typeface="微软雅黑" panose="020B0503020204020204" pitchFamily="34" charset="-122"/>
                <a:cs typeface="仿宋_GB2312" panose="02010609030101010101" pitchFamily="49" charset="-122"/>
              </a:rPr>
              <a:t>。将进一步完善智能化多媒体办公平台，设计更多标准化样板，为师生提供便利，维护学院形象统一。</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lvl="0" algn="l">
              <a:lnSpc>
                <a:spcPct val="150000"/>
              </a:lnSpc>
              <a:buClrTx/>
              <a:buSzTx/>
              <a:buFontTx/>
            </a:pPr>
            <a:endParaRPr lang="en-US" altLang="zh-CN"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endPar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endParaRPr lang="en-US" altLang="zh-CN" sz="1335" dirty="0">
              <a:solidFill>
                <a:srgbClr val="0070C0"/>
              </a:solidFill>
              <a:latin typeface="微软雅黑 Light" panose="020B0502040204020203" charset="-122"/>
              <a:ea typeface="微软雅黑 Light" panose="020B0502040204020203" charset="-122"/>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0488" y="3195000"/>
            <a:ext cx="1532419" cy="2137047"/>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7967" y="2840631"/>
            <a:ext cx="2211216" cy="1153467"/>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911" y="4042036"/>
            <a:ext cx="2211216" cy="13678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123" y="3691384"/>
            <a:ext cx="1895557" cy="1698231"/>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5187" y="4294714"/>
            <a:ext cx="2039294" cy="11032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26964" t="-610" r="-509" b="610"/>
          <a:stretch>
            <a:fillRect/>
          </a:stretch>
        </p:blipFill>
        <p:spPr>
          <a:xfrm>
            <a:off x="4998134" y="2972425"/>
            <a:ext cx="2053400" cy="1340328"/>
          </a:xfrm>
          <a:prstGeom prst="rect">
            <a:avLst/>
          </a:prstGeom>
        </p:spPr>
      </p:pic>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1457" y="3275843"/>
            <a:ext cx="1431556" cy="2073821"/>
          </a:xfrm>
          <a:prstGeom prst="rect">
            <a:avLst/>
          </a:prstGeom>
        </p:spPr>
      </p:pic>
      <p:grpSp>
        <p:nvGrpSpPr>
          <p:cNvPr id="33" name="组合 32"/>
          <p:cNvGrpSpPr/>
          <p:nvPr/>
        </p:nvGrpSpPr>
        <p:grpSpPr>
          <a:xfrm>
            <a:off x="937198" y="5523252"/>
            <a:ext cx="9695815" cy="663712"/>
            <a:chOff x="1171575" y="3321163"/>
            <a:chExt cx="9695815" cy="663712"/>
          </a:xfrm>
        </p:grpSpPr>
        <p:cxnSp>
          <p:nvCxnSpPr>
            <p:cNvPr id="34" name="直接箭头连接符 33"/>
            <p:cNvCxnSpPr/>
            <p:nvPr/>
          </p:nvCxnSpPr>
          <p:spPr>
            <a:xfrm>
              <a:off x="1171575" y="3649980"/>
              <a:ext cx="9695815" cy="0"/>
            </a:xfrm>
            <a:prstGeom prst="straightConnector1">
              <a:avLst/>
            </a:prstGeom>
            <a:ln w="19050">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rot="16200000">
              <a:off x="1440180" y="332486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6" name="椭圆 35"/>
            <p:cNvSpPr/>
            <p:nvPr/>
          </p:nvSpPr>
          <p:spPr>
            <a:xfrm rot="16200000">
              <a:off x="3664019" y="3334000"/>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7" name="椭圆 36"/>
            <p:cNvSpPr/>
            <p:nvPr/>
          </p:nvSpPr>
          <p:spPr>
            <a:xfrm rot="16200000">
              <a:off x="5776401" y="3334000"/>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8" name="椭圆 37"/>
            <p:cNvSpPr/>
            <p:nvPr/>
          </p:nvSpPr>
          <p:spPr>
            <a:xfrm rot="16200000">
              <a:off x="7983052" y="3321163"/>
              <a:ext cx="650875" cy="650875"/>
            </a:xfrm>
            <a:prstGeom prst="ellipse">
              <a:avLst/>
            </a:prstGeom>
            <a:solidFill>
              <a:srgbClr val="DE9640"/>
            </a:solidFill>
            <a:ln w="38100">
              <a:solidFill>
                <a:srgbClr val="DE96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9" name="椭圆 38"/>
            <p:cNvSpPr/>
            <p:nvPr/>
          </p:nvSpPr>
          <p:spPr>
            <a:xfrm rot="16200000">
              <a:off x="9878305" y="3323143"/>
              <a:ext cx="650875" cy="650875"/>
            </a:xfrm>
            <a:prstGeom prst="ellipse">
              <a:avLst/>
            </a:prstGeom>
            <a:solidFill>
              <a:srgbClr val="06285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1" name="文本框 40"/>
            <p:cNvSpPr txBox="1"/>
            <p:nvPr/>
          </p:nvSpPr>
          <p:spPr>
            <a:xfrm>
              <a:off x="1422991" y="3494693"/>
              <a:ext cx="685252" cy="307777"/>
            </a:xfrm>
            <a:prstGeom prst="rect">
              <a:avLst/>
            </a:prstGeom>
            <a:noFill/>
          </p:spPr>
          <p:txBody>
            <a:bodyPr wrap="none" rtlCol="0">
              <a:spAutoFit/>
            </a:bodyPr>
            <a:lstStyle/>
            <a:p>
              <a:pPr algn="ctr"/>
              <a:r>
                <a:rPr lang="en-US" altLang="zh-CN" sz="1400"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Word</a:t>
              </a:r>
              <a:endParaRPr lang="zh-CN" altLang="en-US" sz="1400"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2" name="文本框 41"/>
            <p:cNvSpPr txBox="1"/>
            <p:nvPr/>
          </p:nvSpPr>
          <p:spPr>
            <a:xfrm>
              <a:off x="3681207" y="3474771"/>
              <a:ext cx="633507" cy="369332"/>
            </a:xfrm>
            <a:prstGeom prst="rect">
              <a:avLst/>
            </a:prstGeom>
            <a:noFill/>
          </p:spPr>
          <p:txBody>
            <a:bodyPr wrap="none" rtlCol="0">
              <a:spAutoFit/>
            </a:bodyPr>
            <a:lstStyle/>
            <a:p>
              <a:pPr algn="ctr"/>
              <a:r>
                <a:rPr lang="en-US" altLang="zh-CN"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PPT</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3" name="文本框 42"/>
            <p:cNvSpPr txBox="1"/>
            <p:nvPr/>
          </p:nvSpPr>
          <p:spPr>
            <a:xfrm>
              <a:off x="5778672" y="3488271"/>
              <a:ext cx="646332" cy="369332"/>
            </a:xfrm>
            <a:prstGeom prst="rect">
              <a:avLst/>
            </a:prstGeom>
            <a:noFill/>
          </p:spPr>
          <p:txBody>
            <a:bodyPr wrap="non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海报</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4" name="文本框 43"/>
            <p:cNvSpPr txBox="1"/>
            <p:nvPr/>
          </p:nvSpPr>
          <p:spPr>
            <a:xfrm>
              <a:off x="7980780" y="3436785"/>
              <a:ext cx="646331" cy="369332"/>
            </a:xfrm>
            <a:prstGeom prst="rect">
              <a:avLst/>
            </a:prstGeom>
            <a:noFill/>
          </p:spPr>
          <p:txBody>
            <a:bodyPr wrap="non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电邮</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45" name="文本框 44"/>
            <p:cNvSpPr txBox="1"/>
            <p:nvPr/>
          </p:nvSpPr>
          <p:spPr>
            <a:xfrm>
              <a:off x="9878304" y="3468843"/>
              <a:ext cx="650875" cy="369332"/>
            </a:xfrm>
            <a:prstGeom prst="rect">
              <a:avLst/>
            </a:prstGeom>
            <a:noFill/>
          </p:spPr>
          <p:txBody>
            <a:bodyPr wrap="square" rtlCol="0">
              <a:spAutoFit/>
            </a:bodyPr>
            <a:lstStyle/>
            <a:p>
              <a:pPr algn="ctr"/>
              <a:r>
                <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rPr>
                <a:t>传真</a:t>
              </a:r>
              <a:endParaRPr lang="zh-CN" altLang="en-US" b="1" dirty="0">
                <a:solidFill>
                  <a:schemeClr val="bg1"/>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grpSp>
      <p:pic>
        <p:nvPicPr>
          <p:cNvPr id="17" name="图片 16" descr="标志组合横白（白边）"/>
          <p:cNvPicPr>
            <a:picLocks noChangeAspect="1"/>
          </p:cNvPicPr>
          <p:nvPr userDrawn="1"/>
        </p:nvPicPr>
        <p:blipFill>
          <a:blip r:embed="rId8"/>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 y="0"/>
            <a:ext cx="12192001" cy="771550"/>
            <a:chOff x="-1" y="0"/>
            <a:chExt cx="12192001" cy="771550"/>
          </a:xfrm>
        </p:grpSpPr>
        <p:sp>
          <p:nvSpPr>
            <p:cNvPr id="26" name="矩形 25"/>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视觉形象文化建设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4" name="文本框 13"/>
          <p:cNvSpPr txBox="1"/>
          <p:nvPr/>
        </p:nvSpPr>
        <p:spPr>
          <a:xfrm>
            <a:off x="564302" y="936650"/>
            <a:ext cx="11063393" cy="1660525"/>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spc="200" dirty="0">
                <a:solidFill>
                  <a:srgbClr val="062855"/>
                </a:solidFill>
                <a:latin typeface="微软雅黑" panose="020B0503020204020204" pitchFamily="34" charset="-122"/>
                <a:ea typeface="微软雅黑" panose="020B0503020204020204" pitchFamily="34" charset="-122"/>
                <a:sym typeface="+mn-ea"/>
              </a:rPr>
              <a:t>创新思路，规范管理</a:t>
            </a:r>
            <a:r>
              <a:rPr lang="en-US" altLang="zh-CN" b="1" spc="200" dirty="0">
                <a:solidFill>
                  <a:srgbClr val="062855"/>
                </a:solidFill>
                <a:latin typeface="微软雅黑" panose="020B0503020204020204" pitchFamily="34" charset="-122"/>
                <a:ea typeface="微软雅黑" panose="020B0503020204020204" pitchFamily="34" charset="-122"/>
                <a:sym typeface="+mn-ea"/>
              </a:rPr>
              <a:t>——</a:t>
            </a:r>
            <a:r>
              <a:rPr lang="zh-CN" altLang="en-US" b="1" spc="200" dirty="0">
                <a:solidFill>
                  <a:srgbClr val="062855"/>
                </a:solidFill>
                <a:latin typeface="微软雅黑" panose="020B0503020204020204" pitchFamily="34" charset="-122"/>
                <a:ea typeface="微软雅黑" panose="020B0503020204020204" pitchFamily="34" charset="-122"/>
                <a:sym typeface="+mn-ea"/>
              </a:rPr>
              <a:t>创建</a:t>
            </a:r>
            <a:r>
              <a:rPr lang="en-US" altLang="zh-CN" b="1" spc="200" dirty="0">
                <a:solidFill>
                  <a:srgbClr val="062855"/>
                </a:solidFill>
                <a:latin typeface="微软雅黑" panose="020B0503020204020204" pitchFamily="34" charset="-122"/>
                <a:ea typeface="微软雅黑" panose="020B0503020204020204" pitchFamily="34" charset="-122"/>
                <a:sym typeface="+mn-ea"/>
              </a:rPr>
              <a:t>VI</a:t>
            </a:r>
            <a:r>
              <a:rPr lang="zh-CN" altLang="en-US" b="1" spc="200" dirty="0">
                <a:solidFill>
                  <a:srgbClr val="062855"/>
                </a:solidFill>
                <a:latin typeface="微软雅黑" panose="020B0503020204020204" pitchFamily="34" charset="-122"/>
                <a:ea typeface="微软雅黑" panose="020B0503020204020204" pitchFamily="34" charset="-122"/>
                <a:sym typeface="+mn-ea"/>
              </a:rPr>
              <a:t>网站，深化视觉形象识别系统建设。</a:t>
            </a:r>
            <a:endParaRPr lang="en-US" altLang="zh-CN" b="1"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kern="100" dirty="0">
                <a:effectLst/>
                <a:ea typeface="仿宋_GB2312" panose="02010609030101010101" pitchFamily="49"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基于视觉基础、视觉应用、多媒体办公系统三方面视觉形象规范设计，制作了</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VI</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网站，着重突出了学校地方性、高水平、有特色、应用型的新型高等医学院校的办学特色，为师生规范应用视觉识别系统</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提供了便利，提升了学院对外形象及影响力。</a:t>
            </a:r>
            <a:endParaRPr lang="en-US" altLang="zh-CN" sz="1335" dirty="0">
              <a:solidFill>
                <a:srgbClr val="0070C0"/>
              </a:solidFill>
              <a:latin typeface="微软雅黑 Light" panose="020B0502040204020203" charset="-122"/>
              <a:ea typeface="微软雅黑 Light" panose="020B0502040204020203" charset="-122"/>
              <a:sym typeface="+mn-ea"/>
            </a:endParaRPr>
          </a:p>
        </p:txBody>
      </p:sp>
      <p:pic>
        <p:nvPicPr>
          <p:cNvPr id="17" name="图片 16" descr="标志组合横白（白边）"/>
          <p:cNvPicPr>
            <a:picLocks noChangeAspect="1"/>
          </p:cNvPicPr>
          <p:nvPr userDrawn="1"/>
        </p:nvPicPr>
        <p:blipFill>
          <a:blip r:embed="rId1"/>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 y="0"/>
            <a:ext cx="12192001" cy="771550"/>
            <a:chOff x="-1" y="0"/>
            <a:chExt cx="12192001" cy="771550"/>
          </a:xfrm>
        </p:grpSpPr>
        <p:sp>
          <p:nvSpPr>
            <p:cNvPr id="33" name="矩形 32"/>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36"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10" name="组合 9"/>
          <p:cNvGrpSpPr/>
          <p:nvPr/>
        </p:nvGrpSpPr>
        <p:grpSpPr>
          <a:xfrm>
            <a:off x="1298855" y="3079031"/>
            <a:ext cx="10167853" cy="3345238"/>
            <a:chOff x="1338184" y="2126290"/>
            <a:chExt cx="10167853" cy="3345238"/>
          </a:xfrm>
        </p:grpSpPr>
        <p:grpSp>
          <p:nvGrpSpPr>
            <p:cNvPr id="27" name="组合 26"/>
            <p:cNvGrpSpPr/>
            <p:nvPr/>
          </p:nvGrpSpPr>
          <p:grpSpPr>
            <a:xfrm>
              <a:off x="1509909" y="2226105"/>
              <a:ext cx="6983886" cy="1275208"/>
              <a:chOff x="1044600" y="1829365"/>
              <a:chExt cx="5009406" cy="914682"/>
            </a:xfrm>
          </p:grpSpPr>
          <p:sp>
            <p:nvSpPr>
              <p:cNvPr id="28" name="PA_淘宝网Chenying0907出品 2"/>
              <p:cNvSpPr>
                <a:spLocks noChangeShapeType="1"/>
              </p:cNvSpPr>
              <p:nvPr>
                <p:custDataLst>
                  <p:tags r:id="rId1"/>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1" name="PA_淘宝网Chenying0907出品 6"/>
              <p:cNvSpPr>
                <a:spLocks noChangeShapeType="1"/>
              </p:cNvSpPr>
              <p:nvPr>
                <p:custDataLst>
                  <p:tags r:id="rId2"/>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4" name="PA_淘宝网Chenying0907出品 9"/>
              <p:cNvSpPr>
                <a:spLocks noChangeShapeType="1"/>
              </p:cNvSpPr>
              <p:nvPr>
                <p:custDataLst>
                  <p:tags r:id="rId3"/>
                </p:custDataLst>
              </p:nvPr>
            </p:nvSpPr>
            <p:spPr bwMode="auto">
              <a:xfrm>
                <a:off x="6054006"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sz="32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grpSp>
        <p:grpSp>
          <p:nvGrpSpPr>
            <p:cNvPr id="9" name="组合 8"/>
            <p:cNvGrpSpPr/>
            <p:nvPr/>
          </p:nvGrpSpPr>
          <p:grpSpPr>
            <a:xfrm>
              <a:off x="1338184" y="3680932"/>
              <a:ext cx="1789584" cy="1789584"/>
              <a:chOff x="1338184" y="3680932"/>
              <a:chExt cx="1789584" cy="1789584"/>
            </a:xfrm>
          </p:grpSpPr>
          <p:sp>
            <p:nvSpPr>
              <p:cNvPr id="26" name="椭圆 25"/>
              <p:cNvSpPr/>
              <p:nvPr/>
            </p:nvSpPr>
            <p:spPr bwMode="auto">
              <a:xfrm>
                <a:off x="1338184" y="3680932"/>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37" name="Group 67"/>
              <p:cNvGrpSpPr/>
              <p:nvPr/>
            </p:nvGrpSpPr>
            <p:grpSpPr>
              <a:xfrm>
                <a:off x="1831485" y="4151240"/>
                <a:ext cx="848969" cy="848969"/>
                <a:chOff x="3707904" y="1338582"/>
                <a:chExt cx="587140" cy="587140"/>
              </a:xfrm>
              <a:solidFill>
                <a:schemeClr val="bg1"/>
              </a:solidFill>
            </p:grpSpPr>
            <p:sp>
              <p:nvSpPr>
                <p:cNvPr id="38"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9"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7" name="组合 6"/>
            <p:cNvGrpSpPr/>
            <p:nvPr/>
          </p:nvGrpSpPr>
          <p:grpSpPr>
            <a:xfrm>
              <a:off x="8671406" y="3681944"/>
              <a:ext cx="1789584" cy="1789584"/>
              <a:chOff x="8671406" y="3681944"/>
              <a:chExt cx="1789584" cy="1789584"/>
            </a:xfrm>
          </p:grpSpPr>
          <p:sp>
            <p:nvSpPr>
              <p:cNvPr id="24" name="椭圆 23"/>
              <p:cNvSpPr/>
              <p:nvPr/>
            </p:nvSpPr>
            <p:spPr bwMode="auto">
              <a:xfrm>
                <a:off x="8671406" y="3681944"/>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40" name="Group 72"/>
              <p:cNvGrpSpPr/>
              <p:nvPr/>
            </p:nvGrpSpPr>
            <p:grpSpPr>
              <a:xfrm>
                <a:off x="9141714" y="4152252"/>
                <a:ext cx="848969" cy="848969"/>
                <a:chOff x="5607375" y="3562825"/>
                <a:chExt cx="587140" cy="587140"/>
              </a:xfrm>
              <a:solidFill>
                <a:schemeClr val="bg1"/>
              </a:solidFill>
            </p:grpSpPr>
            <p:sp>
              <p:nvSpPr>
                <p:cNvPr id="4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2"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6" name="组合 5"/>
            <p:cNvGrpSpPr/>
            <p:nvPr/>
          </p:nvGrpSpPr>
          <p:grpSpPr>
            <a:xfrm>
              <a:off x="5004795" y="3680932"/>
              <a:ext cx="1789584" cy="1789584"/>
              <a:chOff x="5004795" y="3680932"/>
              <a:chExt cx="1789584" cy="1789584"/>
            </a:xfrm>
          </p:grpSpPr>
          <p:sp>
            <p:nvSpPr>
              <p:cNvPr id="25" name="椭圆 24"/>
              <p:cNvSpPr/>
              <p:nvPr/>
            </p:nvSpPr>
            <p:spPr bwMode="auto">
              <a:xfrm>
                <a:off x="5004795" y="3680932"/>
                <a:ext cx="1789584" cy="1789584"/>
              </a:xfrm>
              <a:prstGeom prst="ellipse">
                <a:avLst/>
              </a:prstGeom>
              <a:solidFill>
                <a:srgbClr val="062855"/>
              </a:solidFill>
              <a:ln w="57150">
                <a:solidFill>
                  <a:schemeClr val="bg1"/>
                </a:solidFill>
                <a:round/>
              </a:ln>
            </p:spPr>
            <p:txBody>
              <a:bodyPr anchor="ctr"/>
              <a:lstStyle/>
              <a:p>
                <a:pPr algn="ctr"/>
                <a:endParaRPr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43" name="Group 78"/>
              <p:cNvGrpSpPr/>
              <p:nvPr/>
            </p:nvGrpSpPr>
            <p:grpSpPr>
              <a:xfrm>
                <a:off x="5475103" y="4151240"/>
                <a:ext cx="848969" cy="848969"/>
                <a:chOff x="6665323" y="3562825"/>
                <a:chExt cx="587140" cy="587140"/>
              </a:xfrm>
              <a:solidFill>
                <a:schemeClr val="bg1"/>
              </a:solidFill>
            </p:grpSpPr>
            <p:sp>
              <p:nvSpPr>
                <p:cNvPr id="4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defTabSz="1219200" eaLnBrk="1" fontAlgn="auto" hangingPunct="1">
                    <a:spcBef>
                      <a:spcPts val="0"/>
                    </a:spcBef>
                    <a:spcAft>
                      <a:spcPts val="0"/>
                    </a:spcAft>
                    <a:defRPr/>
                  </a:pPr>
                  <a:endParaRPr lang="en-US" sz="1865" kern="0" dirty="0">
                    <a:solidFill>
                      <a:srgbClr val="95A5A6"/>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grpSp>
          <p:nvGrpSpPr>
            <p:cNvPr id="46" name="组合 45"/>
            <p:cNvGrpSpPr/>
            <p:nvPr/>
          </p:nvGrpSpPr>
          <p:grpSpPr>
            <a:xfrm>
              <a:off x="1805860" y="2128226"/>
              <a:ext cx="2912694" cy="1022921"/>
              <a:chOff x="1343718" y="1833152"/>
              <a:chExt cx="2219724" cy="1022921"/>
            </a:xfrm>
          </p:grpSpPr>
          <p:sp>
            <p:nvSpPr>
              <p:cNvPr id="47" name="PA-文本框 6"/>
              <p:cNvSpPr txBox="1"/>
              <p:nvPr>
                <p:custDataLst>
                  <p:tags r:id="rId4"/>
                </p:custDataLst>
              </p:nvPr>
            </p:nvSpPr>
            <p:spPr>
              <a:xfrm>
                <a:off x="1343718" y="1833152"/>
                <a:ext cx="1571395"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人文景观建设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48" name="PA-文本框 42"/>
              <p:cNvSpPr txBox="1"/>
              <p:nvPr>
                <p:custDataLst>
                  <p:tags r:id="rId5"/>
                </p:custDataLst>
              </p:nvPr>
            </p:nvSpPr>
            <p:spPr>
              <a:xfrm>
                <a:off x="1349046" y="2242379"/>
                <a:ext cx="2214396"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改善了校园西广场，</a:t>
                </a: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拟定了校标形象标识构筑物方案</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并开始实施。</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49" name="组合 48"/>
            <p:cNvGrpSpPr/>
            <p:nvPr/>
          </p:nvGrpSpPr>
          <p:grpSpPr>
            <a:xfrm>
              <a:off x="5214761" y="2126290"/>
              <a:ext cx="2997837" cy="1258133"/>
              <a:chOff x="1343719" y="1833152"/>
              <a:chExt cx="2284609" cy="1258133"/>
            </a:xfrm>
          </p:grpSpPr>
          <p:sp>
            <p:nvSpPr>
              <p:cNvPr id="50" name="PA-文本框 6"/>
              <p:cNvSpPr txBox="1"/>
              <p:nvPr>
                <p:custDataLst>
                  <p:tags r:id="rId6"/>
                </p:custDataLst>
              </p:nvPr>
            </p:nvSpPr>
            <p:spPr>
              <a:xfrm>
                <a:off x="1343719" y="1833152"/>
                <a:ext cx="1605181"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书院特色文化建设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1" name="PA-文本框 42"/>
              <p:cNvSpPr txBox="1"/>
              <p:nvPr>
                <p:custDataLst>
                  <p:tags r:id="rId7"/>
                </p:custDataLst>
              </p:nvPr>
            </p:nvSpPr>
            <p:spPr>
              <a:xfrm>
                <a:off x="1343719" y="2200592"/>
                <a:ext cx="2284609" cy="890693"/>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zh-CN"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结合专业特色和书院的育人目标，开展特色书院文化打造项目，先后完成了崇德书院、智行书院</a:t>
                </a:r>
                <a:r>
                  <a:rPr lang="zh-CN" altLang="en-US"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特色文化</a:t>
                </a:r>
                <a:r>
                  <a:rPr lang="zh-CN" altLang="zh-CN"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建设</a:t>
                </a:r>
                <a:r>
                  <a:rPr lang="zh-CN" altLang="en-US" sz="1200" dirty="0">
                    <a:solidFill>
                      <a:schemeClr val="tx1">
                        <a:lumMod val="50000"/>
                        <a:lumOff val="50000"/>
                      </a:schemeClr>
                    </a:solidFill>
                    <a:effectLst/>
                    <a:latin typeface="微软雅黑" panose="020B0503020204020204" pitchFamily="34" charset="-122"/>
                    <a:ea typeface="微软雅黑" panose="020B0503020204020204" pitchFamily="34" charset="-122"/>
                    <a:cs typeface="仿宋_GB2312" panose="02010609030101010101" pitchFamily="49" charset="-122"/>
                  </a:rPr>
                  <a:t>。</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nvGrpSpPr>
            <p:cNvPr id="52" name="组合 51"/>
            <p:cNvGrpSpPr/>
            <p:nvPr/>
          </p:nvGrpSpPr>
          <p:grpSpPr>
            <a:xfrm>
              <a:off x="8671405" y="2126290"/>
              <a:ext cx="2834632" cy="1022921"/>
              <a:chOff x="1343718" y="1833152"/>
              <a:chExt cx="2160234" cy="1022921"/>
            </a:xfrm>
          </p:grpSpPr>
          <p:sp>
            <p:nvSpPr>
              <p:cNvPr id="54" name="PA-文本框 6"/>
              <p:cNvSpPr txBox="1"/>
              <p:nvPr>
                <p:custDataLst>
                  <p:tags r:id="rId8"/>
                </p:custDataLst>
              </p:nvPr>
            </p:nvSpPr>
            <p:spPr>
              <a:xfrm>
                <a:off x="1343718" y="1833152"/>
                <a:ext cx="1866256" cy="338554"/>
              </a:xfrm>
              <a:prstGeom prst="rect">
                <a:avLst/>
              </a:prstGeom>
              <a:noFill/>
            </p:spPr>
            <p:txBody>
              <a:bodyPr wrap="square" rtlCol="0">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rPr>
                  <a:t>院（系、部）标准化建设</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sp>
            <p:nvSpPr>
              <p:cNvPr id="55" name="PA-文本框 42"/>
              <p:cNvSpPr txBox="1"/>
              <p:nvPr>
                <p:custDataLst>
                  <p:tags r:id="rId9"/>
                </p:custDataLst>
              </p:nvPr>
            </p:nvSpPr>
            <p:spPr>
              <a:xfrm>
                <a:off x="1349047" y="2242379"/>
                <a:ext cx="2154905"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50000"/>
                  </a:lnSpc>
                </a:pP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院（系、部）走廊标准化建设已基本完成，智慧办公空间建设</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持续推进中。</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Source Han Sans SC" panose="020B0500000000000000" pitchFamily="34" charset="-122"/>
                </a:endParaRPr>
              </a:p>
            </p:txBody>
          </p:sp>
        </p:grpSp>
      </p:grpSp>
      <p:sp>
        <p:nvSpPr>
          <p:cNvPr id="58" name="文本框 57"/>
          <p:cNvSpPr txBox="1"/>
          <p:nvPr/>
        </p:nvSpPr>
        <p:spPr>
          <a:xfrm>
            <a:off x="819638" y="1188124"/>
            <a:ext cx="10517191" cy="1572354"/>
          </a:xfrm>
          <a:prstGeom prst="rect">
            <a:avLst/>
          </a:prstGeom>
          <a:noFill/>
        </p:spPr>
        <p:txBody>
          <a:bodyPr wrap="square">
            <a:spAutoFit/>
          </a:bodyPr>
          <a:lstStyle/>
          <a:p>
            <a:pPr lvl="0" algn="l">
              <a:lnSpc>
                <a:spcPct val="150000"/>
              </a:lnSpc>
              <a:buClrTx/>
              <a:buSzTx/>
              <a:buFontTx/>
            </a:pPr>
            <a:r>
              <a:rPr lang="en-US" altLang="zh-CN" sz="1800" b="1" kern="100" dirty="0">
                <a:solidFill>
                  <a:srgbClr val="062855"/>
                </a:solidFill>
                <a:effectLst/>
                <a:ea typeface="仿宋_GB2312" panose="02010609030101010101" pitchFamily="49" charset="-122"/>
                <a:cs typeface="Times New Roman" panose="02020603050405020304" pitchFamily="18" charset="0"/>
              </a:rPr>
              <a:t>       </a:t>
            </a:r>
            <a:r>
              <a:rPr lang="zh-CN" altLang="zh-CN"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分类指导，</a:t>
            </a:r>
            <a:r>
              <a:rPr lang="zh-CN" altLang="en-US"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彰显</a:t>
            </a:r>
            <a:r>
              <a:rPr lang="zh-CN" altLang="zh-CN" b="1" kern="100" dirty="0">
                <a:solidFill>
                  <a:srgbClr val="062855"/>
                </a:solidFill>
                <a:effectLst/>
                <a:latin typeface="微软雅黑" panose="020B0503020204020204" pitchFamily="34" charset="-122"/>
                <a:ea typeface="微软雅黑" panose="020B0503020204020204" pitchFamily="34" charset="-122"/>
                <a:cs typeface="Times New Roman" panose="02020603050405020304" pitchFamily="18" charset="0"/>
              </a:rPr>
              <a:t>特色——优化校园环境，全面推动校园文化环境建设。</a:t>
            </a:r>
            <a:r>
              <a:rPr lang="en-US" altLang="zh-CN" sz="1800" kern="100" dirty="0">
                <a:solidFill>
                  <a:srgbClr val="062855"/>
                </a:solidFill>
                <a:effectLst/>
                <a:ea typeface="仿宋_GB2312" panose="02010609030101010101" pitchFamily="49" charset="-122"/>
                <a:cs typeface="Times New Roman" panose="02020603050405020304" pitchFamily="18" charset="0"/>
              </a:rPr>
              <a:t>         </a:t>
            </a:r>
            <a:endParaRPr lang="en-US" altLang="zh-CN" sz="1800" kern="100" dirty="0">
              <a:solidFill>
                <a:srgbClr val="062855"/>
              </a:solidFill>
              <a:effectLst/>
              <a:ea typeface="仿宋_GB2312" panose="02010609030101010101" pitchFamily="49" charset="-122"/>
              <a:cs typeface="Times New Roman" panose="02020603050405020304" pitchFamily="18" charset="0"/>
            </a:endParaRPr>
          </a:p>
          <a:p>
            <a:pPr indent="466725" algn="just">
              <a:lnSpc>
                <a:spcPct val="150000"/>
              </a:lnSpc>
              <a:tabLst>
                <a:tab pos="198120" algn="l"/>
              </a:tabLst>
            </a:pP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为创造美好校园，提高师生的美好体验，大力加强校园文化环境建设</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。主要围绕人文景观建设、书院特色文化建设、院（系、部）标准化建设展开工作，对院（系、部）、书院进行专项指导，紧密结合自身特色，开展亮点文化建设工作。</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7" name="图片 16" descr="标志组合横白（白边）"/>
          <p:cNvPicPr>
            <a:picLocks noChangeAspect="1"/>
          </p:cNvPicPr>
          <p:nvPr userDrawn="1"/>
        </p:nvPicPr>
        <p:blipFill>
          <a:blip r:embed="rId10"/>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 y="0"/>
            <a:ext cx="12192001" cy="771550"/>
            <a:chOff x="-1" y="0"/>
            <a:chExt cx="12192001" cy="771550"/>
          </a:xfrm>
        </p:grpSpPr>
        <p:sp>
          <p:nvSpPr>
            <p:cNvPr id="26" name="矩形 25"/>
            <p:cNvSpPr/>
            <p:nvPr/>
          </p:nvSpPr>
          <p:spPr>
            <a:xfrm>
              <a:off x="-1" y="0"/>
              <a:ext cx="12192001" cy="771550"/>
            </a:xfrm>
            <a:prstGeom prst="rect">
              <a:avLst/>
            </a:prstGeom>
            <a:solidFill>
              <a:srgbClr val="162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1"/>
            <p:cNvSpPr txBox="1"/>
            <p:nvPr/>
          </p:nvSpPr>
          <p:spPr>
            <a:xfrm>
              <a:off x="863600" y="135119"/>
              <a:ext cx="3855583" cy="523220"/>
            </a:xfrm>
            <a:prstGeom prst="rect">
              <a:avLst/>
            </a:prstGeom>
            <a:noFill/>
          </p:spPr>
          <p:txBody>
            <a:bodyPr wrap="square" lIns="91440" tIns="45720" rIns="91440" bIns="4572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校园环境文化建设</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251520" y="183096"/>
              <a:ext cx="612080" cy="372430"/>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4" name="文本框 13"/>
          <p:cNvSpPr txBox="1"/>
          <p:nvPr/>
        </p:nvSpPr>
        <p:spPr>
          <a:xfrm>
            <a:off x="564302" y="936650"/>
            <a:ext cx="11063393" cy="1568450"/>
          </a:xfrm>
          <a:prstGeom prst="rect">
            <a:avLst/>
          </a:prstGeom>
          <a:noFill/>
        </p:spPr>
        <p:txBody>
          <a:bodyPr wrap="square" rtlCol="0" anchor="t">
            <a:spAutoFit/>
          </a:bodyPr>
          <a:lstStyle/>
          <a:p>
            <a:pPr lvl="0" algn="l">
              <a:lnSpc>
                <a:spcPct val="150000"/>
              </a:lnSpc>
              <a:buClrTx/>
              <a:buSzTx/>
              <a:buFontTx/>
            </a:pP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1600" b="1" spc="200" dirty="0">
                <a:solidFill>
                  <a:srgbClr val="062855"/>
                </a:solidFill>
                <a:latin typeface="微软雅黑" panose="020B0503020204020204" pitchFamily="34" charset="-122"/>
                <a:ea typeface="微软雅黑" panose="020B0503020204020204" pitchFamily="34" charset="-122"/>
                <a:sym typeface="+mn-ea"/>
              </a:rPr>
              <a:t>西广场</a:t>
            </a:r>
            <a:endParaRPr lang="en-US" altLang="zh-CN" sz="1600" b="1" spc="200" dirty="0">
              <a:solidFill>
                <a:srgbClr val="062855"/>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优化了西广场人文环境及文化设施，智慧化身的“豫小医”矗立于广场之中，</a:t>
            </a:r>
            <a:r>
              <a:rPr lang="zh-CN" altLang="en-US" sz="1600" b="0" i="0" dirty="0">
                <a:solidFill>
                  <a:schemeClr val="tx1">
                    <a:lumMod val="50000"/>
                    <a:lumOff val="50000"/>
                  </a:schemeClr>
                </a:solidFill>
                <a:effectLst/>
                <a:latin typeface="微软雅黑" panose="020B0503020204020204" pitchFamily="34" charset="-122"/>
                <a:ea typeface="微软雅黑" panose="020B0503020204020204" pitchFamily="34" charset="-122"/>
              </a:rPr>
              <a:t>拟人化的形象，艺术感的造型，</a:t>
            </a:r>
            <a:r>
              <a:rPr lang="zh-CN" altLang="en-US" sz="1600" spc="200" dirty="0">
                <a:solidFill>
                  <a:schemeClr val="tx1">
                    <a:lumMod val="50000"/>
                    <a:lumOff val="50000"/>
                  </a:schemeClr>
                </a:solidFill>
                <a:latin typeface="微软雅黑" panose="020B0503020204020204" pitchFamily="34" charset="-122"/>
                <a:ea typeface="微软雅黑" panose="020B0503020204020204" pitchFamily="34" charset="-122"/>
                <a:sym typeface="+mn-ea"/>
              </a:rPr>
              <a:t>传达了学校文化内涵，增加了趣味性；立体鲜明的标语催人奋进，多彩的桌椅注入了青春的气息，为学生休闲活动提供了场地，营造了浓厚的青春气息，激励学生不断奋进。</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998" y="2541198"/>
            <a:ext cx="2704598" cy="2028449"/>
          </a:xfrm>
          <a:prstGeom prst="rect">
            <a:avLst/>
          </a:prstGeom>
          <a:effectLst>
            <a:outerShdw blurRad="50800" dist="38100" dir="18900000" algn="bl" rotWithShape="0">
              <a:prstClr val="black">
                <a:alpha val="40000"/>
              </a:prstClr>
            </a:outerShdw>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5" y="2547481"/>
            <a:ext cx="2711426" cy="2033570"/>
          </a:xfrm>
          <a:prstGeom prst="rect">
            <a:avLst/>
          </a:prstGeom>
          <a:effectLst>
            <a:outerShdw blurRad="50800" dist="38100" dir="16200000" rotWithShape="0">
              <a:prstClr val="black">
                <a:alpha val="40000"/>
              </a:prstClr>
            </a:outerShdw>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958" y="4697024"/>
            <a:ext cx="2704598" cy="2028449"/>
          </a:xfrm>
          <a:prstGeom prst="rect">
            <a:avLst/>
          </a:prstGeom>
          <a:effectLst>
            <a:outerShdw blurRad="50800" dist="38100" dir="16200000" rotWithShape="0">
              <a:prstClr val="black">
                <a:alpha val="40000"/>
              </a:prstClr>
            </a:outerShdw>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8025" y="4697024"/>
            <a:ext cx="2711426" cy="1995876"/>
          </a:xfrm>
          <a:prstGeom prst="rect">
            <a:avLst/>
          </a:prstGeom>
          <a:effectLst>
            <a:outerShdw blurRad="50800" dist="38100" dir="16200000" rotWithShape="0">
              <a:prstClr val="black">
                <a:alpha val="40000"/>
              </a:prstClr>
            </a:outerShdw>
          </a:effectLst>
        </p:spPr>
      </p:pic>
      <p:pic>
        <p:nvPicPr>
          <p:cNvPr id="17" name="图片 16" descr="标志组合横白（白边）"/>
          <p:cNvPicPr>
            <a:picLocks noChangeAspect="1"/>
          </p:cNvPicPr>
          <p:nvPr userDrawn="1"/>
        </p:nvPicPr>
        <p:blipFill>
          <a:blip r:embed="rId5"/>
          <a:stretch>
            <a:fillRect/>
          </a:stretch>
        </p:blipFill>
        <p:spPr>
          <a:xfrm>
            <a:off x="9657715" y="155575"/>
            <a:ext cx="1960880" cy="4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tags/tag1.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5.1.0"/>
</p:tagLst>
</file>

<file path=ppt/tags/tag14.xml><?xml version="1.0" encoding="utf-8"?>
<p:tagLst xmlns:p="http://schemas.openxmlformats.org/presentationml/2006/main">
  <p:tag name="PA" val="v5.1.0"/>
</p:tagLst>
</file>

<file path=ppt/tags/tag15.xml><?xml version="1.0" encoding="utf-8"?>
<p:tagLst xmlns:p="http://schemas.openxmlformats.org/presentationml/2006/main">
  <p:tag name="PA" val="v5.1.0"/>
</p:tagLst>
</file>

<file path=ppt/tags/tag16.xml><?xml version="1.0" encoding="utf-8"?>
<p:tagLst xmlns:p="http://schemas.openxmlformats.org/presentationml/2006/main">
  <p:tag name="PA" val="v5.1.0"/>
</p:tagLst>
</file>

<file path=ppt/tags/tag17.xml><?xml version="1.0" encoding="utf-8"?>
<p:tagLst xmlns:p="http://schemas.openxmlformats.org/presentationml/2006/main">
  <p:tag name="PA" val="v5.1.0"/>
</p:tagLst>
</file>

<file path=ppt/tags/tag18.xml><?xml version="1.0" encoding="utf-8"?>
<p:tagLst xmlns:p="http://schemas.openxmlformats.org/presentationml/2006/main">
  <p:tag name="PA" val="v5.1.0"/>
</p:tagLst>
</file>

<file path=ppt/tags/tag19.xml><?xml version="1.0" encoding="utf-8"?>
<p:tagLst xmlns:p="http://schemas.openxmlformats.org/presentationml/2006/main">
  <p:tag name="ISPRING_ULTRA_SCORM_COURSE_ID" val="9AACCA0E-09BF-4206-BCB9-AF7ED09AC50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BSiw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UosN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BSiw0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FKLD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FKLD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FKLD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FKLDSC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Siw0i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BSiw0hyCctNChIAACg+AAAXAAAAdW5pdmVyc2FsL3VuaXZlcnNhbC5wbmftm3tYktnWwCmTMS8z1Whk3rrMHGa6oJaZmohpnmo0rcbKKRQnnZqiREXzCqhpZZjMZKUnBdNKLVOjMvEGXkImUel4CU0FlRQFFRUBEYEPv3HK7zln/vj+h+fh5Xn32vtda+39Y++13mfv1KPeB430N+oDAACjw4cOHAcAdEAAwMpUPaCm5O2+zmrNzwr08YNugNI28zHNzarz+4/sBwDIBIOFn3U196tDD/2EBgC+bFz8rmCgioIBAGjt4QP7faMDJvp98MHn5cABuRcWAEs4U59C+X38QISJrq6HR2fKN0lrjJOqbn6XT1m9JSvlB+PkG4ar1mYcsduUNb6OZyXgdyxwBlvIT1mOJ6K6IiRoI7sML+XYUzHcHzOpKKlQ1IfM8IlRnJ7a6SazanZA3MQIb7Dxuou5DnBDYMKKpUt0cGBwSrPRXasCnGWaWi5EqPWN7Axt6gA6S5fnb12Hb0zz/wGvkbw/kz1Zd/OaicXyB2wAbvPpzP1CVCsjBW4m7vrcsK7uMHDbKeci2Q+HicfBOsuemXP2QTj9Kkw1TWhIudMMWCYCmxbBpwfuRAy9bt+5vIWhTkNKcuxxN8nZIXryX5oDXSlrtiXrLzMmH/gMDjDRfVz5Dv6pLcZID9SQElr/WY3rm4TQFcdX3b6Wj3L/WXqOtSSRwvVM3HSXaT2mcxKScDOpHf4r5C8ViVRgssGgG+Wz+4GbzrpSAN+vPOz+74o8m7iX55ckcZBk/bykT7USEotWbAe5euy/ALEDfTIEoXErdDN8WW+vsd0ETzBOfJQ32ns0q7Zn95+SBCjILeXochc6E+4aPMh/YAe6b/CXigdlKzSWrYEsG5sbG9ZAXG+6th+dvfxdC2fc9E9JHckgz61ouQsX65p1jx47et+g9ZP/79gJGsv0QMsG4YChHmiTx6YL383bG59DSZckgayUo5t9l7uwJ3B4ZdF337WmjHzyfxSpGStIssGysdqi6cnftvxmZ4wx03+5N25J8pzvVrRm23IXNj4PX+FrfGfEDf3J/9k9mzSWNSwfq7U6DbqH1h7aeJNqlNKTDV2SdKM3++qZLHfByK8SsE3/B3Re5ScV8xsXLRtcPlY3VgyufKT3jZEH91rDeCtpSTJeqcVNi5sWNy1uWty0uGlx0+KmxU2LmxY3LW5a3LS4aXHT4qbFTYubFjctblrctLhpcdPipsVNi5sWNy1uWty0uGlx0+KmxU2LmxY3LW5a3LS4aXHT4qbFTYvb/we36KnJatFkvANw+Qbt0KeLNddBTP8DTKc9w1W1BZ/2S1Owf2vgBYqqoN6w9belqt5/S0BhAbyCfedTKRv1t+AZsbl2WXmmSxvC6578l64eKAqdlvaiRAHx0/R+NAtaoWg+RX2hmC2EYfgugrAuXjHjJ4Ks03hEett5yZSIPTZQWTWej0Fa/Ug0e88g4BZ4R/jXJQtCe54UCeP613AqWYS91/F7ufFomZyFU7WlpPZeO0WosIxig1axeve6L+l3eF8nLKNhzzM//ujNES48J/W2hz0RwnsrRfd5xz0W7vNpEfEjmagvQdY1Uw0ndPFhocIwFNQBWap+aKX89ZQVslTRw8JekX1AlilZkTilECGiyltRnPh4WTXXPxKBdMkV7sBtlTdaqaZGu9Xj52Fx490+/OPsfRHOyHNBWJyil2tZzXlfabnr9py5J2G4GKEUTL7mxzwtnL1Z2PX2F25hW8uERRBwQ1G4tJTq+Uvr6tn2SKqYKNpBiuqKvDfJP21d1lNgMNc6OHQ64wx0chYfTJyqFWFE1Y5kOJrrA5V0quFlSYeVccQ/3jO+cJlKzKax+3KFOap8BIPq5mEh9sHOZOxV+zPK3RqyPPyleV9hRgNtnvV2RQpeR9baZoYfA49vfdSJs269lPv7dLe33LwCei+2VGLePFM5Toyjdwg+jiEMPO39JzfsfsdyvevGcha31ELJlomBb6XlwOvlhOpzOX1uzx3hzzAPoqZjPaNfwwPAQZFbfsKVrQaVnyWLPr64Lxhb3f9rZoXzejZ0UheXfC1s4Wl5mesxNcy7ifGLyTfIkxK1iR6j5Z8OpuztXwV9W+z9vnC7qQinVsiAd8J63f+ZrjSXmDf90HOZ8JgknoovDQ1LNWGhS7zn550mhcwwdN8i9uUoCYTEemzVcbtrll+Nl516GeD0JdIaBElfeAvgTWxFNroSc9q4V16iDp2EQGRnnTkX7YjuxGS2muWOIEYQTqTop2519Q3M4mCjizLm5dve+OU5zdJj/viDnPvQBeHoH7tja8IOKLXcepuiNGrRgGfepJmcfmk4gpleHtTqynGtBakhpFW5PNudckcGvwYpq7yifttOfspMwW9tpDtQkI0eexrFMh7rC1/wq4cWiN3ObMcJegR3/J+UrNxffRrpVJtdsueieU+w6HpaGiNinO+n8Ltnyf2eA5FsiW0OiujtoJLMYQxCoiLoAWcLOlf2UwsNvLOntlP2HKyMEUwc82ScbR1uoKc00KmydsKKE6NFTF08k2rDLQ8N++NGKFl10L8s5t9oIhNLdOSk79Vhnx9wQQVyolbSgmcP584iZsRsQq+/k6VnpgEIpAeSXClyV+za5tfJubUnG5N5bWzmsvWA5H3BhQfZk5VFuFyV8fMxEn4srLSCfAS3srsbfUxtL0WlCbmv+UP2Wwux6eUEejPdHkblmFtr5iYCMAArH7ZHXX+RF4eLkTVvL8sxtiH5UbpbVV4/9lzOJN7mtE1veT5y+ViF8gbLKbUk1BZ72ldZK2J0kXjkKBrLqS2yASZleXHvnazPHzk+iFpVt9a+wKyqsOKJ4l/AG/q6Hb0tjU2zc9amppt/ZfKzQkYDxH6TpylzmkmCKjOD17qYx1qMhnwQR71gAnQKNzjIfKT7hs0ncyr8nc7xF/qipqk+ytVpDfTU7SAklkXPq6hOq3DvGu4glNP2Bo3h64eZ3GCBH7s3XRCUnBrWJ0jGwk9uX8fjFppVHZzawM5uC1mVWPXMjXEZlnph7DJa0v0am07Oq7aU3WeEt3HR5GH6y4BO1QIfxo0wVISA4TuqpeWiDbZ1dbZAbzn55Qm9VhhVViuCxlqUiWw7mLj5jtxJqqQENUHCSHsYAUJZv4+y9yvs1NXsqJg0NQmHK1I8ZQpEO7loQZUn46JQ2SURkjvROZwrzk2xlhKRJOdLKLeqJh3h7wJNl4giaZoi5cy7CQJ0PW+a9ELtRnGwhe9IjKgERQM5/ko3hHWNqEbc9pDOlN88p6SFDiKb2cY6hh+NOuMmCI6plhX/ogmDF9QO9aVsmTvO0iV+bhRtVeV911tS2SS7IffZvMBEqMLRHWFD1OHKHTEfwhFinq3RvsgGBK6JdmvLZS66VPFk4ARO4Ejgn9n/UJXGC5t6oJIluYsAfor49H7cYryET8WM4duG5SC54ooXKm5z9UTKMUqgkIrZGe3ixfXQKaPOCw7XnzWG8ZKjXgk7MgbWQgrANSarOLHCEoZb/ay9ghq1MBlFq65URZx4MFmo8q3zixtyruW0e6VXsqZrS0hcijIvNKxXSejtFJcm2DZ0OR+4xdtHrLclxGGzX5AXFwUDUAP9nN2Z3yupqILCZDz5uK06jot50bRx8bhUv+tQofuEgW7QnryAMlkKfl6GUM1kEsrlnoNnX8k7Nh3TuNbZm5bumBewC92C8ca/XFuUvhokqWSEmW+3UJz8ps0E0tzUPr0Wkpzaeuh1frhywnpcpsxaDfLqi+KRrHjsSwNZGXz55abm/cSP7xl6Rl2vfBo9iJsImJViYZrJb5jtHzq+FpA/2EqRaRmiINzPwvbxdEeXrd90BRUH2UjxnTTr2p0XqfM2K0/0X6latwsD5+uDJI730gmh5M3whTEf3AeMZm2irrBVFuGKma8tL7FlrYXFKwaTlKVSKEpaVl9nC2YpNNPIURv7rYQM7lpDQVVku79iZwFq2lQdAO7uIIw9faP3rUQW7elbe3m0m0+2exg0GZWMn64RxliersyCsWMDOliOmH2deRXQ1SA17Xv0zVAVR+CeabF7ICz7W2fejP6XKZKvc+feTCIRig+TZty5piCrxY6MslJ0M0JKtwbPNZHfn+ALV4Oo3k4KWZ+cJgSuo92Ko4bbqp8cEVd43Pp6Qp46296bL1C8jXgojvbsXABvu+yIgN9n3VNsZBNdCGSf4JqSC9RwcoTaxKvpqYcSqv7eV3w377GiNzymx8/J5SRk/UmISiWjiUjY+TF/3RtJsaM8OT+XVuntXxHyUlJXTUXZEw1z1kEKrDuD3i68U0Y6FZCK2WuAGw6ZRo89zkwPUcqIXqK4W5wK/tka4gVVR/77Sz+QShPMY4vffcgYfcyjSLEjHvJoy4671zEofNWECkk/t+ruhaL7aj0uugR+59Zj3lb4jmT86cdzLedd0MjnWcD0qpD+c8LEKAzX2MnUT9HgfP8ZOdwRl7ceEt8fMV81DY+hPUrkk+ImHyWQXw2FjhZ63GIr/j1iFXum0zk0zQRfpYqXBE3IcspFl3picby4rllbgtXmamt4C3f9CTViMI+z+UeUhVmcvQDLEJPUwc/QyfhdYWn7YTsvrrMXgG519RJDzpC7o3oOusz83r8YQ/Rr1uM4q1NXDLFzjVacGmUrYzDoqHUoo4bihXo5nBIzXw2R9pcGZJXAHcacuh717n5TxwNysIqJgzTPn5lIKSWEuIZ75TaC6ylwEueO+oKZQRlR/Wzq1xPTqA7GCTCHxyXI+9d3KE6/+M3JUiItWmsucBFGW8RSI2uehhYz+airG2W7Mdu7HaiFwJJpOLL8sdcOC82iZADKCD1mVo4k0J1dO0NxkmJEf3wa945DbVsmdfZxP4g6pVs/1JxE17uaRA+nOI3Qh7tDj1lf4lVEGIC8AT7lfKmh7XOO65DM3xy9RfUI9TL442EYFTwtR8QM332Y5GHBBK+HkN4knm4QT2si0RHG1SNX3R/T5TcPKHtnncovzQ5+hfPTBMiTE/p/tLPb2ocz52MRseYQBO72oJ/jScNZu6khvDVpVlrkWcsBw1i3JR/5VdcUsYMpoPQv1zfQL6npP2riOFjx+uscgR2if27gC9h3i5E5PRF6JDPW1n8eODhDAnuOhEwaXto91bKb9Up/g6cLRAIdh8ST5seOMqgWF80PbgdlZGwezOeT1moQi0PhnaS6V8bMkpkVxECHgHSQDtSoRj6SDZ6gOUj3LBzuD3krz4iF+wyJqap5IbjktF9lVvkzBWf9ibgdI8UgMQbEWR/Zn3eA4oCjOEgrCkJifi5hkWeNGoahPnda+vtMu0MecNC04T1z98uqP/Lu5/beY6hmmNYHqQTNX39V2vzvLxT2EeohEC3a2EZA46NSnxr1S7ZeUL4qEhqaNtDljR61ODTToM+WDZVA8z25cDhV+fGNLbplAyVEJzN6wmVE4oLJ/rZwjBUFElnLoRFoCuWATkz6VWpB10IrCosWk+QlsJtSTZw+OqngqqmhYSlxEKxmTuP0YtY9eTf7xAcj+PgPXp/nuETinxu02BVligOMhRZCItPMQSJD5PByIDG5SKxO5NDeLLAVep6arsSsv0611CQWyCNk5Nc9fBdZJZ3bBjWykpypEtoHTEHUSfwsBNu2TBZG4mX79p8fguY7+2eCxbusgZCggb7ho/MHYoTKEkdYzXs0dw9jyHy4byQ07NYfr80peznRQafirKlzdGtOVdL0gpjFhReWnqmY3hL1L5Ajoyfs3P8mTAMvgE/rKt9HlfZdSaqVLkxtZGHYQDz6Djq70QOzP7c4EY7e9DqAn3XyZYPbBK2o4monV1xxGKPJTGgx24/4/8MPLtVt22vMyP4zhWWaUQrQtD38m2dYX1XD1DsR6IMp+J25A/fLFO2e1hOCU81sQhER20nr+oW90OcsZdJs9o2kOy4lYn1ROhoKEfOR3C9E8piwoE953SGzxYRwu81/vtl4/GOZouPR59zx/EA9TDX9FThzJfD/nA4OXjwdjFOJc8H9qQdiMKntLS1pn7PGy4tStSZM+q9nhwNlXNhJ62/YEeGROC/bT28NDH1JRbC9g/mqBSFC7fT9k7qOLwg/Ze/5fFTZ5qjj2YUYY4jASqUU4UScOBF0c+PtDcvt6rv4INx9+PpYrlrH79f0GbuYaBpA8zns4X2g1C0w6X8AUEsDBBQAAgAIABSiw0jXo5xjSwAAAGoAAAAbAAAAdW5pdmVyc2FsL3VuaXZlcnNhbC5wbmcueG1ss7GvyM1RKEstKs7Mz7NVMtQzULK34+WyKShKLctMLVeoAIoBBSFASaESyDVCcMszU0oybJXMzcwRYhmpmekZJbZKpuamcEF9oJEAUEsBAgAAFAACAAgAFKLDSBUOrShkBAAABxEAAB0AAAAAAAAAAQAAAAAAAAAAAHVuaXZlcnNhbC9jb21tb25fbWVzc2FnZXMubG5nUEsBAgAAFAACAAgAFKLDSAh+CyMpAwAAhgwAACcAAAAAAAAAAQAAAAAAnwQAAHVuaXZlcnNhbC9mbGFzaF9wdWJsaXNoaW5nX3NldHRpbmdzLnhtbFBLAQIAABQAAgAIABSiw0i1/AlkugIAAFUKAAAhAAAAAAAAAAEAAAAAAA0IAAB1bml2ZXJzYWwvZmxhc2hfc2tpbl9zZXR0aW5ncy54bWxQSwECAAAUAAIACAAUosNIKpYPZ/4CAACXCwAAJgAAAAAAAAABAAAAAAAGCwAAdW5pdmVyc2FsL2h0bWxfcHVibGlzaGluZ19zZXR0aW5ncy54bWxQSwECAAAUAAIACAAUosNIaHFSkZoBAAAfBgAAHwAAAAAAAAABAAAAAABIDgAAdW5pdmVyc2FsL2h0bWxfc2tpbl9zZXR0aW5ncy5qc1BLAQIAABQAAgAIABSiw0g9PC/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
  <p:tag name="ISPRING_PRESENTATION_TITLE" val="3"/>
</p:tagLst>
</file>

<file path=ppt/tags/tag2.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3.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4.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5.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6.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7.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8.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ags/tag9.xml><?xml version="1.0" encoding="utf-8"?>
<p:tagLst xmlns:p="http://schemas.openxmlformats.org/presentationml/2006/main">
  <p:tag name="KSO_WM_DIAGRAM_VIRTUALLY_FRAME" val="{&quot;height&quot;:235.2298425196851,&quot;left&quot;:520.2854330708661,&quot;top&quot;:159.42496062992126,&quot;width&quot;:439.71456692913387}"/>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3247</Words>
  <Application>WPS 演示</Application>
  <PresentationFormat>宽屏</PresentationFormat>
  <Paragraphs>389</Paragraphs>
  <Slides>22</Slides>
  <Notes>18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Calibri Light</vt:lpstr>
      <vt:lpstr>微软雅黑</vt:lpstr>
      <vt:lpstr>A思源黑体—06</vt:lpstr>
      <vt:lpstr>黑体</vt:lpstr>
      <vt:lpstr>仿宋_GB2312</vt:lpstr>
      <vt:lpstr>Calibri</vt:lpstr>
      <vt:lpstr>Arial Narrow</vt:lpstr>
      <vt:lpstr>等线</vt:lpstr>
      <vt:lpstr>Times New Roman</vt:lpstr>
      <vt:lpstr>微软雅黑 Light</vt:lpstr>
      <vt:lpstr>Source Han Sans SC</vt:lpstr>
      <vt:lpstr>思源黑体 CN Normal</vt:lpstr>
      <vt:lpstr>Arial Unicode MS</vt:lpstr>
      <vt:lpstr>等线 Light</vt:lpstr>
      <vt:lpstr>Open Sans</vt:lpstr>
      <vt:lpstr>RomanS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400146247</dc:title>
  <dc:creator>熊猫办公</dc:creator>
  <cp:lastModifiedBy>杨瑞丰</cp:lastModifiedBy>
  <cp:revision>118</cp:revision>
  <dcterms:created xsi:type="dcterms:W3CDTF">2016-09-15T10:02:00Z</dcterms:created>
  <dcterms:modified xsi:type="dcterms:W3CDTF">2025-12-22T06:49:06Z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10676B5738B74C20A4D066E4BBFA8707_12</vt:lpwstr>
  </property>
</Properties>
</file>